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3" r:id="rId5"/>
  </p:sldMasterIdLst>
  <p:notesMasterIdLst>
    <p:notesMasterId r:id="rId32"/>
  </p:notesMasterIdLst>
  <p:sldIdLst>
    <p:sldId id="265" r:id="rId6"/>
    <p:sldId id="260" r:id="rId7"/>
    <p:sldId id="266" r:id="rId8"/>
    <p:sldId id="267" r:id="rId9"/>
    <p:sldId id="268" r:id="rId10"/>
    <p:sldId id="269" r:id="rId11"/>
    <p:sldId id="270" r:id="rId12"/>
    <p:sldId id="271" r:id="rId13"/>
    <p:sldId id="258" r:id="rId14"/>
    <p:sldId id="264"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5" r:id="rId28"/>
    <p:sldId id="286" r:id="rId29"/>
    <p:sldId id="284" r:id="rId30"/>
    <p:sldId id="287"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7024"/>
    <a:srgbClr val="83D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4E5028-570A-4528-94DB-CB45FD6B74C8}" type="datetimeFigureOut">
              <a:rPr lang="fi-FI" smtClean="0"/>
              <a:t>8.4.2019</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FCDC6-5903-4AA6-8264-653E2C6BE4A3}" type="slidenum">
              <a:rPr lang="fi-FI" smtClean="0"/>
              <a:t>‹#›</a:t>
            </a:fld>
            <a:endParaRPr lang="fi-FI"/>
          </a:p>
        </p:txBody>
      </p:sp>
    </p:spTree>
    <p:extLst>
      <p:ext uri="{BB962C8B-B14F-4D97-AF65-F5344CB8AC3E}">
        <p14:creationId xmlns:p14="http://schemas.microsoft.com/office/powerpoint/2010/main" val="64521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1FCDC6-5903-4AA6-8264-653E2C6BE4A3}" type="slidenum">
              <a:rPr lang="fi-FI" smtClean="0"/>
              <a:t>17</a:t>
            </a:fld>
            <a:endParaRPr lang="fi-FI"/>
          </a:p>
        </p:txBody>
      </p:sp>
    </p:spTree>
    <p:extLst>
      <p:ext uri="{BB962C8B-B14F-4D97-AF65-F5344CB8AC3E}">
        <p14:creationId xmlns:p14="http://schemas.microsoft.com/office/powerpoint/2010/main" val="197801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1FCDC6-5903-4AA6-8264-653E2C6BE4A3}" type="slidenum">
              <a:rPr lang="fi-FI" smtClean="0"/>
              <a:t>23</a:t>
            </a:fld>
            <a:endParaRPr lang="fi-FI"/>
          </a:p>
        </p:txBody>
      </p:sp>
    </p:spTree>
    <p:extLst>
      <p:ext uri="{BB962C8B-B14F-4D97-AF65-F5344CB8AC3E}">
        <p14:creationId xmlns:p14="http://schemas.microsoft.com/office/powerpoint/2010/main" val="323069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130428"/>
            <a:ext cx="10363200" cy="1470025"/>
          </a:xfrm>
        </p:spPr>
        <p:txBody>
          <a:bodyPr/>
          <a:lstStyle>
            <a:lvl1pPr>
              <a:defRPr>
                <a:solidFill>
                  <a:srgbClr val="E87024"/>
                </a:solidFill>
                <a:latin typeface="Myriad Pro" pitchFamily="34" charset="0"/>
              </a:defRPr>
            </a:lvl1pPr>
          </a:lstStyle>
          <a:p>
            <a:r>
              <a:rPr lang="fi-FI"/>
              <a:t>Muokkaa ots. perustyyl. napsautt.</a:t>
            </a:r>
            <a:endParaRPr lang="fi-FI" dirty="0"/>
          </a:p>
        </p:txBody>
      </p:sp>
      <p:sp>
        <p:nvSpPr>
          <p:cNvPr id="3" name="Alaotsikko 2"/>
          <p:cNvSpPr>
            <a:spLocks noGrp="1"/>
          </p:cNvSpPr>
          <p:nvPr>
            <p:ph type="subTitle" idx="1"/>
          </p:nvPr>
        </p:nvSpPr>
        <p:spPr>
          <a:xfrm>
            <a:off x="1828800" y="3886200"/>
            <a:ext cx="8534400" cy="1752600"/>
          </a:xfrm>
        </p:spPr>
        <p:txBody>
          <a:bodyPr/>
          <a:lstStyle>
            <a:lvl1pPr marL="0" indent="0" algn="ctr">
              <a:buNone/>
              <a:defRPr>
                <a:solidFill>
                  <a:schemeClr val="tx1"/>
                </a:solidFill>
                <a:latin typeface="Myriad Pro"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endParaRPr lang="fi-FI" dirty="0"/>
          </a:p>
        </p:txBody>
      </p:sp>
      <p:sp>
        <p:nvSpPr>
          <p:cNvPr id="4" name="Päivämäärän paikkamerkki 3"/>
          <p:cNvSpPr>
            <a:spLocks noGrp="1"/>
          </p:cNvSpPr>
          <p:nvPr>
            <p:ph type="dt" sz="half" idx="10"/>
          </p:nvPr>
        </p:nvSpPr>
        <p:spPr/>
        <p:txBody>
          <a:bodyPr/>
          <a:lstStyle/>
          <a:p>
            <a:fld id="{53C6EF12-C172-4E55-A7D0-F9EED1DC6FD1}" type="datetimeFigureOut">
              <a:rPr lang="fi-FI" smtClean="0"/>
              <a:t>8.4.2019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a:xfrm>
            <a:off x="8737600" y="6356353"/>
            <a:ext cx="2844800" cy="365125"/>
          </a:xfrm>
        </p:spPr>
        <p:txBody>
          <a:bodyPr/>
          <a:lstStyle/>
          <a:p>
            <a:fld id="{A39A056E-1407-4661-890D-CEB006018803}" type="slidenum">
              <a:rPr lang="fi-FI" smtClean="0"/>
              <a:t>‹#›</a:t>
            </a:fld>
            <a:endParaRPr lang="fi-FI" dirty="0"/>
          </a:p>
        </p:txBody>
      </p:sp>
    </p:spTree>
    <p:extLst>
      <p:ext uri="{BB962C8B-B14F-4D97-AF65-F5344CB8AC3E}">
        <p14:creationId xmlns:p14="http://schemas.microsoft.com/office/powerpoint/2010/main" val="411332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3C6EF12-C172-4E55-A7D0-F9EED1DC6FD1}" type="datetimeFigureOut">
              <a:rPr lang="fi-FI" smtClean="0"/>
              <a:t>8.4.2019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39A056E-1407-4661-890D-CEB006018803}" type="slidenum">
              <a:rPr lang="fi-FI" smtClean="0"/>
              <a:t>‹#›</a:t>
            </a:fld>
            <a:endParaRPr lang="fi-FI"/>
          </a:p>
        </p:txBody>
      </p:sp>
    </p:spTree>
    <p:extLst>
      <p:ext uri="{BB962C8B-B14F-4D97-AF65-F5344CB8AC3E}">
        <p14:creationId xmlns:p14="http://schemas.microsoft.com/office/powerpoint/2010/main" val="1059640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2" y="273050"/>
            <a:ext cx="4011084" cy="1162050"/>
          </a:xfrm>
        </p:spPr>
        <p:txBody>
          <a:bodyPr anchor="b"/>
          <a:lstStyle>
            <a:lvl1pPr algn="l">
              <a:defRPr sz="2000" b="1"/>
            </a:lvl1pPr>
          </a:lstStyle>
          <a:p>
            <a:r>
              <a:rPr lang="fi-FI"/>
              <a:t>Muokkaa ots. perustyyl. napsautt.</a:t>
            </a:r>
            <a:endParaRPr lang="fi-FI" dirty="0"/>
          </a:p>
        </p:txBody>
      </p:sp>
      <p:sp>
        <p:nvSpPr>
          <p:cNvPr id="3" name="Sisällön paikkamerkki 2"/>
          <p:cNvSpPr>
            <a:spLocks noGrp="1"/>
          </p:cNvSpPr>
          <p:nvPr>
            <p:ph idx="1"/>
          </p:nvPr>
        </p:nvSpPr>
        <p:spPr>
          <a:xfrm>
            <a:off x="4766733" y="273053"/>
            <a:ext cx="6815667" cy="5853113"/>
          </a:xfrm>
        </p:spPr>
        <p:txBody>
          <a:bodyPr/>
          <a:lstStyle>
            <a:lvl1pPr marL="342891" indent="-342891">
              <a:buClr>
                <a:srgbClr val="E87024"/>
              </a:buClr>
              <a:buFont typeface="Wingdings" panose="05000000000000000000" pitchFamily="2" charset="2"/>
              <a:buChar char="Ø"/>
              <a:defRPr sz="3200">
                <a:solidFill>
                  <a:schemeClr val="tx1"/>
                </a:solidFill>
              </a:defRPr>
            </a:lvl1pPr>
            <a:lvl2pPr marL="742932" indent="-285744">
              <a:buClr>
                <a:srgbClr val="E87024"/>
              </a:buClr>
              <a:buFont typeface="Wingdings" panose="05000000000000000000" pitchFamily="2" charset="2"/>
              <a:buChar char="Ø"/>
              <a:defRPr sz="2800"/>
            </a:lvl2pPr>
            <a:lvl3pPr marL="1142971" indent="-228594">
              <a:buClr>
                <a:srgbClr val="E87024"/>
              </a:buClr>
              <a:buFont typeface="Wingdings" panose="05000000000000000000" pitchFamily="2" charset="2"/>
              <a:buChar char="Ø"/>
              <a:defRPr sz="2400"/>
            </a:lvl3pPr>
            <a:lvl4pPr marL="1600160" indent="-228594">
              <a:buClr>
                <a:srgbClr val="E87024"/>
              </a:buClr>
              <a:buFont typeface="Wingdings" panose="05000000000000000000" pitchFamily="2" charset="2"/>
              <a:buChar char="Ø"/>
              <a:defRPr sz="2000"/>
            </a:lvl4pPr>
            <a:lvl5pPr>
              <a:buClr>
                <a:srgbClr val="E87024"/>
              </a:buCl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53C6EF12-C172-4E55-A7D0-F9EED1DC6FD1}" type="datetimeFigureOut">
              <a:rPr lang="fi-FI" smtClean="0"/>
              <a:t>8.4.2019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39A056E-1407-4661-890D-CEB006018803}" type="slidenum">
              <a:rPr lang="fi-FI" smtClean="0"/>
              <a:t>‹#›</a:t>
            </a:fld>
            <a:endParaRPr lang="fi-FI"/>
          </a:p>
        </p:txBody>
      </p:sp>
    </p:spTree>
    <p:extLst>
      <p:ext uri="{BB962C8B-B14F-4D97-AF65-F5344CB8AC3E}">
        <p14:creationId xmlns:p14="http://schemas.microsoft.com/office/powerpoint/2010/main" val="3587818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a:t>Muokkaa ots. perustyyl. napsautt.</a:t>
            </a:r>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i-FI"/>
              <a:t>Lisää kuva napsauttamalla kuvaketta</a:t>
            </a:r>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53C6EF12-C172-4E55-A7D0-F9EED1DC6FD1}" type="datetimeFigureOut">
              <a:rPr lang="fi-FI" smtClean="0"/>
              <a:t>8.4.2019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39A056E-1407-4661-890D-CEB006018803}" type="slidenum">
              <a:rPr lang="fi-FI" smtClean="0"/>
              <a:t>‹#›</a:t>
            </a:fld>
            <a:endParaRPr lang="fi-FI"/>
          </a:p>
        </p:txBody>
      </p:sp>
    </p:spTree>
    <p:extLst>
      <p:ext uri="{BB962C8B-B14F-4D97-AF65-F5344CB8AC3E}">
        <p14:creationId xmlns:p14="http://schemas.microsoft.com/office/powerpoint/2010/main" val="1035519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ystysuoran tekstin paikkamerkki 2"/>
          <p:cNvSpPr>
            <a:spLocks noGrp="1"/>
          </p:cNvSpPr>
          <p:nvPr>
            <p:ph type="body" orient="vert" idx="1"/>
          </p:nvPr>
        </p:nvSpPr>
        <p:spPr/>
        <p:txBody>
          <a:bodyPr vert="eaVert"/>
          <a:lstStyle>
            <a:lvl1pPr marL="342891" indent="-342891">
              <a:buClr>
                <a:srgbClr val="E87024"/>
              </a:buClr>
              <a:buFont typeface="Wingdings" panose="05000000000000000000" pitchFamily="2" charset="2"/>
              <a:buChar char="Ø"/>
              <a:defRPr>
                <a:solidFill>
                  <a:schemeClr val="tx1"/>
                </a:solidFill>
              </a:defRPr>
            </a:lvl1pPr>
            <a:lvl2pPr marL="742932" indent="-285744">
              <a:buClr>
                <a:srgbClr val="E87024"/>
              </a:buClr>
              <a:buFont typeface="Wingdings" panose="05000000000000000000" pitchFamily="2" charset="2"/>
              <a:buChar char="Ø"/>
              <a:defRPr/>
            </a:lvl2pPr>
            <a:lvl3pPr marL="1142971" indent="-228594">
              <a:buClr>
                <a:srgbClr val="E87024"/>
              </a:buClr>
              <a:buFont typeface="Wingdings" panose="05000000000000000000" pitchFamily="2" charset="2"/>
              <a:buChar char="Ø"/>
              <a:defRPr/>
            </a:lvl3pPr>
            <a:lvl4pPr marL="1600160" indent="-228594">
              <a:buClr>
                <a:srgbClr val="E87024"/>
              </a:buClr>
              <a:buFont typeface="Wingdings" panose="05000000000000000000" pitchFamily="2" charset="2"/>
              <a:buChar char="Ø"/>
              <a:defRPr/>
            </a:lvl4pPr>
            <a:lvl5pPr>
              <a:buClr>
                <a:srgbClr val="E87024"/>
              </a:buCl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53C6EF12-C172-4E55-A7D0-F9EED1DC6FD1}" type="datetimeFigureOut">
              <a:rPr lang="fi-FI" smtClean="0"/>
              <a:t>8.4.2019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39A056E-1407-4661-890D-CEB006018803}" type="slidenum">
              <a:rPr lang="fi-FI" smtClean="0"/>
              <a:t>‹#›</a:t>
            </a:fld>
            <a:endParaRPr lang="fi-FI"/>
          </a:p>
        </p:txBody>
      </p:sp>
    </p:spTree>
    <p:extLst>
      <p:ext uri="{BB962C8B-B14F-4D97-AF65-F5344CB8AC3E}">
        <p14:creationId xmlns:p14="http://schemas.microsoft.com/office/powerpoint/2010/main" val="1442441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41"/>
            <a:ext cx="2743200" cy="5851525"/>
          </a:xfrm>
        </p:spPr>
        <p:txBody>
          <a:bodyPr vert="eaVert"/>
          <a:lstStyle/>
          <a:p>
            <a:r>
              <a:rPr lang="fi-FI"/>
              <a:t>Muokkaa ots. perustyyl. napsautt.</a:t>
            </a:r>
          </a:p>
        </p:txBody>
      </p:sp>
      <p:sp>
        <p:nvSpPr>
          <p:cNvPr id="3" name="Pystysuoran tekstin paikkamerkki 2"/>
          <p:cNvSpPr>
            <a:spLocks noGrp="1"/>
          </p:cNvSpPr>
          <p:nvPr>
            <p:ph type="body" orient="vert" idx="1"/>
          </p:nvPr>
        </p:nvSpPr>
        <p:spPr>
          <a:xfrm>
            <a:off x="609600" y="274641"/>
            <a:ext cx="8026400" cy="5851525"/>
          </a:xfrm>
        </p:spPr>
        <p:txBody>
          <a:bodyPr vert="eaVert"/>
          <a:lstStyle>
            <a:lvl1pPr marL="342891" indent="-342891">
              <a:buClr>
                <a:srgbClr val="E87024"/>
              </a:buClr>
              <a:buFont typeface="Wingdings" panose="05000000000000000000" pitchFamily="2" charset="2"/>
              <a:buChar char="Ø"/>
              <a:defRPr>
                <a:solidFill>
                  <a:schemeClr val="tx1"/>
                </a:solidFill>
              </a:defRPr>
            </a:lvl1pPr>
            <a:lvl2pPr marL="742932" indent="-285744">
              <a:buClr>
                <a:srgbClr val="E87024"/>
              </a:buClr>
              <a:buFont typeface="Wingdings" panose="05000000000000000000" pitchFamily="2" charset="2"/>
              <a:buChar char="Ø"/>
              <a:defRPr/>
            </a:lvl2pPr>
            <a:lvl3pPr marL="1142971" indent="-228594">
              <a:buClr>
                <a:srgbClr val="E87024"/>
              </a:buClr>
              <a:buFont typeface="Wingdings" panose="05000000000000000000" pitchFamily="2" charset="2"/>
              <a:buChar char="Ø"/>
              <a:defRPr/>
            </a:lvl3pPr>
            <a:lvl4pPr marL="1600160" indent="-228594">
              <a:buClr>
                <a:srgbClr val="E87024"/>
              </a:buClr>
              <a:buFont typeface="Wingdings" panose="05000000000000000000" pitchFamily="2" charset="2"/>
              <a:buChar char="Ø"/>
              <a:defRPr/>
            </a:lvl4pPr>
            <a:lvl5pPr>
              <a:buClr>
                <a:srgbClr val="E87024"/>
              </a:buCl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53C6EF12-C172-4E55-A7D0-F9EED1DC6FD1}" type="datetimeFigureOut">
              <a:rPr lang="fi-FI" smtClean="0"/>
              <a:t>8.4.2019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39A056E-1407-4661-890D-CEB006018803}" type="slidenum">
              <a:rPr lang="fi-FI" smtClean="0"/>
              <a:t>‹#›</a:t>
            </a:fld>
            <a:endParaRPr lang="fi-FI"/>
          </a:p>
        </p:txBody>
      </p:sp>
    </p:spTree>
    <p:extLst>
      <p:ext uri="{BB962C8B-B14F-4D97-AF65-F5344CB8AC3E}">
        <p14:creationId xmlns:p14="http://schemas.microsoft.com/office/powerpoint/2010/main" val="191711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Kaksi sisältökohdet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53C6EF12-C172-4E55-A7D0-F9EED1DC6FD1}" type="datetimeFigureOut">
              <a:rPr lang="fi-FI" smtClean="0"/>
              <a:t>8.4.2019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39A056E-1407-4661-890D-CEB006018803}" type="slidenum">
              <a:rPr lang="fi-FI" smtClean="0"/>
              <a:t>‹#›</a:t>
            </a:fld>
            <a:endParaRPr lang="fi-FI"/>
          </a:p>
        </p:txBody>
      </p:sp>
    </p:spTree>
    <p:extLst>
      <p:ext uri="{BB962C8B-B14F-4D97-AF65-F5344CB8AC3E}">
        <p14:creationId xmlns:p14="http://schemas.microsoft.com/office/powerpoint/2010/main" val="1278076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E27027-FB10-420D-9837-5B3F19235EA7}"/>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9680CFA-1B01-46DD-A9A3-129B7B2C595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234CFAD-FDEF-4584-A203-D76A1FB7B20A}"/>
              </a:ext>
            </a:extLst>
          </p:cNvPr>
          <p:cNvSpPr>
            <a:spLocks noGrp="1"/>
          </p:cNvSpPr>
          <p:nvPr>
            <p:ph type="dt" sz="half" idx="10"/>
          </p:nvPr>
        </p:nvSpPr>
        <p:spPr/>
        <p:txBody>
          <a:bodyPr/>
          <a:lstStyle/>
          <a:p>
            <a:fld id="{C588A5DF-FBB7-41B0-94EE-C7FD760F7925}" type="datetimeFigureOut">
              <a:rPr lang="fi-FI" smtClean="0"/>
              <a:t>8.4.2019</a:t>
            </a:fld>
            <a:endParaRPr lang="fi-FI"/>
          </a:p>
        </p:txBody>
      </p:sp>
      <p:sp>
        <p:nvSpPr>
          <p:cNvPr id="5" name="Alatunnisteen paikkamerkki 4">
            <a:extLst>
              <a:ext uri="{FF2B5EF4-FFF2-40B4-BE49-F238E27FC236}">
                <a16:creationId xmlns:a16="http://schemas.microsoft.com/office/drawing/2014/main" id="{B5930252-8474-4227-AD9C-69553C112CE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CADF987-57F9-4DA8-8FE1-57ACAF01251C}"/>
              </a:ext>
            </a:extLst>
          </p:cNvPr>
          <p:cNvSpPr>
            <a:spLocks noGrp="1"/>
          </p:cNvSpPr>
          <p:nvPr>
            <p:ph type="sldNum" sz="quarter" idx="12"/>
          </p:nvPr>
        </p:nvSpPr>
        <p:spPr/>
        <p:txBody>
          <a:bodyPr/>
          <a:lstStyle/>
          <a:p>
            <a:fld id="{8730B949-D0E0-4069-9BC6-2F3C0EE2BFA7}" type="slidenum">
              <a:rPr lang="fi-FI" smtClean="0"/>
              <a:t>‹#›</a:t>
            </a:fld>
            <a:endParaRPr lang="fi-FI"/>
          </a:p>
        </p:txBody>
      </p:sp>
    </p:spTree>
    <p:extLst>
      <p:ext uri="{BB962C8B-B14F-4D97-AF65-F5344CB8AC3E}">
        <p14:creationId xmlns:p14="http://schemas.microsoft.com/office/powerpoint/2010/main" val="948540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930FEF-3097-4392-B369-B26B4987A09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462B34C-6471-4A3F-8B4F-A6BE7F0A1627}"/>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FB8D8B4-19C1-4E4C-AAAD-49726A177838}"/>
              </a:ext>
            </a:extLst>
          </p:cNvPr>
          <p:cNvSpPr>
            <a:spLocks noGrp="1"/>
          </p:cNvSpPr>
          <p:nvPr>
            <p:ph type="dt" sz="half" idx="10"/>
          </p:nvPr>
        </p:nvSpPr>
        <p:spPr/>
        <p:txBody>
          <a:bodyPr/>
          <a:lstStyle/>
          <a:p>
            <a:fld id="{C588A5DF-FBB7-41B0-94EE-C7FD760F7925}" type="datetimeFigureOut">
              <a:rPr lang="fi-FI" smtClean="0"/>
              <a:t>8.4.2019</a:t>
            </a:fld>
            <a:endParaRPr lang="fi-FI"/>
          </a:p>
        </p:txBody>
      </p:sp>
      <p:sp>
        <p:nvSpPr>
          <p:cNvPr id="5" name="Alatunnisteen paikkamerkki 4">
            <a:extLst>
              <a:ext uri="{FF2B5EF4-FFF2-40B4-BE49-F238E27FC236}">
                <a16:creationId xmlns:a16="http://schemas.microsoft.com/office/drawing/2014/main" id="{26A3E3B5-046D-468B-ABAC-C125ED3EC51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60552A5-3AE5-41A9-B5C3-6E1449069218}"/>
              </a:ext>
            </a:extLst>
          </p:cNvPr>
          <p:cNvSpPr>
            <a:spLocks noGrp="1"/>
          </p:cNvSpPr>
          <p:nvPr>
            <p:ph type="sldNum" sz="quarter" idx="12"/>
          </p:nvPr>
        </p:nvSpPr>
        <p:spPr/>
        <p:txBody>
          <a:bodyPr/>
          <a:lstStyle/>
          <a:p>
            <a:fld id="{8730B949-D0E0-4069-9BC6-2F3C0EE2BFA7}" type="slidenum">
              <a:rPr lang="fi-FI" smtClean="0"/>
              <a:t>‹#›</a:t>
            </a:fld>
            <a:endParaRPr lang="fi-FI"/>
          </a:p>
        </p:txBody>
      </p:sp>
    </p:spTree>
    <p:extLst>
      <p:ext uri="{BB962C8B-B14F-4D97-AF65-F5344CB8AC3E}">
        <p14:creationId xmlns:p14="http://schemas.microsoft.com/office/powerpoint/2010/main" val="3662292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965AC7-4267-4742-8DDC-E64FF0F11C41}"/>
              </a:ext>
            </a:extLst>
          </p:cNvPr>
          <p:cNvSpPr>
            <a:spLocks noGrp="1"/>
          </p:cNvSpPr>
          <p:nvPr>
            <p:ph type="title"/>
          </p:nvPr>
        </p:nvSpPr>
        <p:spPr>
          <a:xfrm>
            <a:off x="831851" y="1709740"/>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997B6B5-5B2C-42B2-83A0-32F7DA40C6DD}"/>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D9D3C353-531E-414A-8159-A3E1BF3DC8F7}"/>
              </a:ext>
            </a:extLst>
          </p:cNvPr>
          <p:cNvSpPr>
            <a:spLocks noGrp="1"/>
          </p:cNvSpPr>
          <p:nvPr>
            <p:ph type="dt" sz="half" idx="10"/>
          </p:nvPr>
        </p:nvSpPr>
        <p:spPr/>
        <p:txBody>
          <a:bodyPr/>
          <a:lstStyle/>
          <a:p>
            <a:fld id="{C588A5DF-FBB7-41B0-94EE-C7FD760F7925}" type="datetimeFigureOut">
              <a:rPr lang="fi-FI" smtClean="0"/>
              <a:t>8.4.2019</a:t>
            </a:fld>
            <a:endParaRPr lang="fi-FI"/>
          </a:p>
        </p:txBody>
      </p:sp>
      <p:sp>
        <p:nvSpPr>
          <p:cNvPr id="5" name="Alatunnisteen paikkamerkki 4">
            <a:extLst>
              <a:ext uri="{FF2B5EF4-FFF2-40B4-BE49-F238E27FC236}">
                <a16:creationId xmlns:a16="http://schemas.microsoft.com/office/drawing/2014/main" id="{0A8D295C-C6D1-4E3A-90C4-24AF91A944E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B8A1A7A-FBD8-4F0D-82A5-6572F6FE1111}"/>
              </a:ext>
            </a:extLst>
          </p:cNvPr>
          <p:cNvSpPr>
            <a:spLocks noGrp="1"/>
          </p:cNvSpPr>
          <p:nvPr>
            <p:ph type="sldNum" sz="quarter" idx="12"/>
          </p:nvPr>
        </p:nvSpPr>
        <p:spPr/>
        <p:txBody>
          <a:bodyPr/>
          <a:lstStyle/>
          <a:p>
            <a:fld id="{8730B949-D0E0-4069-9BC6-2F3C0EE2BFA7}" type="slidenum">
              <a:rPr lang="fi-FI" smtClean="0"/>
              <a:t>‹#›</a:t>
            </a:fld>
            <a:endParaRPr lang="fi-FI"/>
          </a:p>
        </p:txBody>
      </p:sp>
    </p:spTree>
    <p:extLst>
      <p:ext uri="{BB962C8B-B14F-4D97-AF65-F5344CB8AC3E}">
        <p14:creationId xmlns:p14="http://schemas.microsoft.com/office/powerpoint/2010/main" val="1291447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892804-A5A4-4292-AA01-883ED84A96C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1515710-B548-42D1-BC0A-E38F56AB09C5}"/>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475BFD0-741E-491F-B853-DB96B93476FF}"/>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DBBF41DD-1936-4D0A-A61B-16E2AC3E7ADE}"/>
              </a:ext>
            </a:extLst>
          </p:cNvPr>
          <p:cNvSpPr>
            <a:spLocks noGrp="1"/>
          </p:cNvSpPr>
          <p:nvPr>
            <p:ph type="dt" sz="half" idx="10"/>
          </p:nvPr>
        </p:nvSpPr>
        <p:spPr/>
        <p:txBody>
          <a:bodyPr/>
          <a:lstStyle/>
          <a:p>
            <a:fld id="{C588A5DF-FBB7-41B0-94EE-C7FD760F7925}" type="datetimeFigureOut">
              <a:rPr lang="fi-FI" smtClean="0"/>
              <a:t>8.4.2019</a:t>
            </a:fld>
            <a:endParaRPr lang="fi-FI"/>
          </a:p>
        </p:txBody>
      </p:sp>
      <p:sp>
        <p:nvSpPr>
          <p:cNvPr id="6" name="Alatunnisteen paikkamerkki 5">
            <a:extLst>
              <a:ext uri="{FF2B5EF4-FFF2-40B4-BE49-F238E27FC236}">
                <a16:creationId xmlns:a16="http://schemas.microsoft.com/office/drawing/2014/main" id="{6EC699C6-CF38-4AFE-9DBD-211423AA712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AC7D435-2A6B-4B8A-B828-BEDB41AFD540}"/>
              </a:ext>
            </a:extLst>
          </p:cNvPr>
          <p:cNvSpPr>
            <a:spLocks noGrp="1"/>
          </p:cNvSpPr>
          <p:nvPr>
            <p:ph type="sldNum" sz="quarter" idx="12"/>
          </p:nvPr>
        </p:nvSpPr>
        <p:spPr/>
        <p:txBody>
          <a:bodyPr/>
          <a:lstStyle/>
          <a:p>
            <a:fld id="{8730B949-D0E0-4069-9BC6-2F3C0EE2BFA7}" type="slidenum">
              <a:rPr lang="fi-FI" smtClean="0"/>
              <a:t>‹#›</a:t>
            </a:fld>
            <a:endParaRPr lang="fi-FI"/>
          </a:p>
        </p:txBody>
      </p:sp>
    </p:spTree>
    <p:extLst>
      <p:ext uri="{BB962C8B-B14F-4D97-AF65-F5344CB8AC3E}">
        <p14:creationId xmlns:p14="http://schemas.microsoft.com/office/powerpoint/2010/main" val="317243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E988D3CA-C8E7-4E86-96E1-254BEA7713CC}"/>
              </a:ext>
            </a:extLst>
          </p:cNvPr>
          <p:cNvSpPr/>
          <p:nvPr userDrawn="1"/>
        </p:nvSpPr>
        <p:spPr>
          <a:xfrm>
            <a:off x="0" y="0"/>
            <a:ext cx="12192000" cy="6858000"/>
          </a:xfrm>
          <a:prstGeom prst="rect">
            <a:avLst/>
          </a:prstGeom>
          <a:solidFill>
            <a:srgbClr val="83D1D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i-FI" sz="1800"/>
          </a:p>
        </p:txBody>
      </p:sp>
      <p:sp>
        <p:nvSpPr>
          <p:cNvPr id="2" name="Otsikko 1">
            <a:extLst>
              <a:ext uri="{FF2B5EF4-FFF2-40B4-BE49-F238E27FC236}">
                <a16:creationId xmlns:a16="http://schemas.microsoft.com/office/drawing/2014/main" id="{B368F259-76A3-4CEC-90A5-E3E93C03BD5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A6E98ED-8EF1-46B2-89A0-983E2016096A}"/>
              </a:ext>
            </a:extLst>
          </p:cNvPr>
          <p:cNvSpPr>
            <a:spLocks noGrp="1"/>
          </p:cNvSpPr>
          <p:nvPr>
            <p:ph type="dt" sz="half" idx="10"/>
          </p:nvPr>
        </p:nvSpPr>
        <p:spPr/>
        <p:txBody>
          <a:bodyPr/>
          <a:lstStyle/>
          <a:p>
            <a:fld id="{53C6EF12-C172-4E55-A7D0-F9EED1DC6FD1}" type="datetimeFigureOut">
              <a:rPr lang="fi-FI" smtClean="0"/>
              <a:t>8.4.2019</a:t>
            </a:fld>
            <a:endParaRPr lang="fi-FI"/>
          </a:p>
        </p:txBody>
      </p:sp>
      <p:sp>
        <p:nvSpPr>
          <p:cNvPr id="4" name="Alatunnisteen paikkamerkki 3">
            <a:extLst>
              <a:ext uri="{FF2B5EF4-FFF2-40B4-BE49-F238E27FC236}">
                <a16:creationId xmlns:a16="http://schemas.microsoft.com/office/drawing/2014/main" id="{E3B5BDF2-2F66-4BDB-A457-16C42B9DACF7}"/>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DF254D5-17C3-4663-AE39-5FC949FF3CA8}"/>
              </a:ext>
            </a:extLst>
          </p:cNvPr>
          <p:cNvSpPr>
            <a:spLocks noGrp="1"/>
          </p:cNvSpPr>
          <p:nvPr>
            <p:ph type="sldNum" sz="quarter" idx="12"/>
          </p:nvPr>
        </p:nvSpPr>
        <p:spPr/>
        <p:txBody>
          <a:bodyPr/>
          <a:lstStyle/>
          <a:p>
            <a:fld id="{A39A056E-1407-4661-890D-CEB006018803}" type="slidenum">
              <a:rPr lang="fi-FI" smtClean="0"/>
              <a:t>‹#›</a:t>
            </a:fld>
            <a:endParaRPr lang="fi-FI"/>
          </a:p>
        </p:txBody>
      </p:sp>
      <p:pic>
        <p:nvPicPr>
          <p:cNvPr id="7" name="Kuva 6">
            <a:extLst>
              <a:ext uri="{FF2B5EF4-FFF2-40B4-BE49-F238E27FC236}">
                <a16:creationId xmlns:a16="http://schemas.microsoft.com/office/drawing/2014/main" id="{8EFF969B-BE8A-4EAE-85CF-1EDBA9D15E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895" y="6253274"/>
            <a:ext cx="2145335" cy="416085"/>
          </a:xfrm>
          <a:prstGeom prst="rect">
            <a:avLst/>
          </a:prstGeom>
        </p:spPr>
      </p:pic>
      <p:sp>
        <p:nvSpPr>
          <p:cNvPr id="8" name="Tekstiruutu 7">
            <a:extLst>
              <a:ext uri="{FF2B5EF4-FFF2-40B4-BE49-F238E27FC236}">
                <a16:creationId xmlns:a16="http://schemas.microsoft.com/office/drawing/2014/main" id="{89E0D678-EC59-44D8-AFE7-C2C194DEB6EB}"/>
              </a:ext>
            </a:extLst>
          </p:cNvPr>
          <p:cNvSpPr txBox="1"/>
          <p:nvPr userDrawn="1"/>
        </p:nvSpPr>
        <p:spPr>
          <a:xfrm>
            <a:off x="9984432" y="6372037"/>
            <a:ext cx="1800200" cy="369332"/>
          </a:xfrm>
          <a:prstGeom prst="rect">
            <a:avLst/>
          </a:prstGeom>
          <a:noFill/>
        </p:spPr>
        <p:txBody>
          <a:bodyPr wrap="square" rtlCol="0">
            <a:spAutoFit/>
          </a:bodyPr>
          <a:lstStyle/>
          <a:p>
            <a:r>
              <a:rPr lang="fi-FI" sz="1800" dirty="0"/>
              <a:t>www.pksotu.fi</a:t>
            </a:r>
          </a:p>
        </p:txBody>
      </p:sp>
      <p:pic>
        <p:nvPicPr>
          <p:cNvPr id="9" name="Kuva 8">
            <a:extLst>
              <a:ext uri="{FF2B5EF4-FFF2-40B4-BE49-F238E27FC236}">
                <a16:creationId xmlns:a16="http://schemas.microsoft.com/office/drawing/2014/main" id="{8DF566C7-9FC6-4B7C-BA6A-6C38483DEA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31904" y="6165304"/>
            <a:ext cx="1846167" cy="614810"/>
          </a:xfrm>
          <a:prstGeom prst="rect">
            <a:avLst/>
          </a:prstGeom>
        </p:spPr>
      </p:pic>
      <p:pic>
        <p:nvPicPr>
          <p:cNvPr id="10" name="Kuva 9">
            <a:extLst>
              <a:ext uri="{FF2B5EF4-FFF2-40B4-BE49-F238E27FC236}">
                <a16:creationId xmlns:a16="http://schemas.microsoft.com/office/drawing/2014/main" id="{3AA9447D-295A-4845-8E4B-FEF5B89063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2689" y="5455602"/>
            <a:ext cx="781710" cy="781710"/>
          </a:xfrm>
          <a:prstGeom prst="rect">
            <a:avLst/>
          </a:prstGeom>
        </p:spPr>
      </p:pic>
    </p:spTree>
    <p:extLst>
      <p:ext uri="{BB962C8B-B14F-4D97-AF65-F5344CB8AC3E}">
        <p14:creationId xmlns:p14="http://schemas.microsoft.com/office/powerpoint/2010/main" val="3130712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6E99F7-7CE2-4E22-826B-ACF7639CDC8D}"/>
              </a:ext>
            </a:extLst>
          </p:cNvPr>
          <p:cNvSpPr>
            <a:spLocks noGrp="1"/>
          </p:cNvSpPr>
          <p:nvPr>
            <p:ph type="title"/>
          </p:nvPr>
        </p:nvSpPr>
        <p:spPr>
          <a:xfrm>
            <a:off x="839788" y="365127"/>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DA5F0899-C577-4813-9054-89F2B37297C4}"/>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6F3C4983-04DF-45FE-AA5D-FAB08FBE3358}"/>
              </a:ext>
            </a:extLst>
          </p:cNvPr>
          <p:cNvSpPr>
            <a:spLocks noGrp="1"/>
          </p:cNvSpPr>
          <p:nvPr>
            <p:ph sz="half" idx="2"/>
          </p:nvPr>
        </p:nvSpPr>
        <p:spPr>
          <a:xfrm>
            <a:off x="839789"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C5F3EBD-0BD1-4D77-B1EA-C99BB269275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3FD22928-802E-4B97-AA76-09BFB8097E5B}"/>
              </a:ext>
            </a:extLst>
          </p:cNvPr>
          <p:cNvSpPr>
            <a:spLocks noGrp="1"/>
          </p:cNvSpPr>
          <p:nvPr>
            <p:ph sz="quarter" idx="4"/>
          </p:nvPr>
        </p:nvSpPr>
        <p:spPr>
          <a:xfrm>
            <a:off x="6172201"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CD3CB11-664A-4962-B964-57FC603FFFA3}"/>
              </a:ext>
            </a:extLst>
          </p:cNvPr>
          <p:cNvSpPr>
            <a:spLocks noGrp="1"/>
          </p:cNvSpPr>
          <p:nvPr>
            <p:ph type="dt" sz="half" idx="10"/>
          </p:nvPr>
        </p:nvSpPr>
        <p:spPr/>
        <p:txBody>
          <a:bodyPr/>
          <a:lstStyle/>
          <a:p>
            <a:fld id="{C588A5DF-FBB7-41B0-94EE-C7FD760F7925}" type="datetimeFigureOut">
              <a:rPr lang="fi-FI" smtClean="0"/>
              <a:t>8.4.2019</a:t>
            </a:fld>
            <a:endParaRPr lang="fi-FI"/>
          </a:p>
        </p:txBody>
      </p:sp>
      <p:sp>
        <p:nvSpPr>
          <p:cNvPr id="8" name="Alatunnisteen paikkamerkki 7">
            <a:extLst>
              <a:ext uri="{FF2B5EF4-FFF2-40B4-BE49-F238E27FC236}">
                <a16:creationId xmlns:a16="http://schemas.microsoft.com/office/drawing/2014/main" id="{E991975C-4B9E-4492-B278-C7B48F33E65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C42A658-E519-4E2E-AF33-47A923C89A61}"/>
              </a:ext>
            </a:extLst>
          </p:cNvPr>
          <p:cNvSpPr>
            <a:spLocks noGrp="1"/>
          </p:cNvSpPr>
          <p:nvPr>
            <p:ph type="sldNum" sz="quarter" idx="12"/>
          </p:nvPr>
        </p:nvSpPr>
        <p:spPr/>
        <p:txBody>
          <a:bodyPr/>
          <a:lstStyle/>
          <a:p>
            <a:fld id="{8730B949-D0E0-4069-9BC6-2F3C0EE2BFA7}" type="slidenum">
              <a:rPr lang="fi-FI" smtClean="0"/>
              <a:t>‹#›</a:t>
            </a:fld>
            <a:endParaRPr lang="fi-FI"/>
          </a:p>
        </p:txBody>
      </p:sp>
    </p:spTree>
    <p:extLst>
      <p:ext uri="{BB962C8B-B14F-4D97-AF65-F5344CB8AC3E}">
        <p14:creationId xmlns:p14="http://schemas.microsoft.com/office/powerpoint/2010/main" val="216478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FEDF68-A75A-4592-968D-32B150AA518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642DCB5-BD44-48F3-88C4-87484B53AFA5}"/>
              </a:ext>
            </a:extLst>
          </p:cNvPr>
          <p:cNvSpPr>
            <a:spLocks noGrp="1"/>
          </p:cNvSpPr>
          <p:nvPr>
            <p:ph type="dt" sz="half" idx="10"/>
          </p:nvPr>
        </p:nvSpPr>
        <p:spPr/>
        <p:txBody>
          <a:bodyPr/>
          <a:lstStyle/>
          <a:p>
            <a:fld id="{C588A5DF-FBB7-41B0-94EE-C7FD760F7925}" type="datetimeFigureOut">
              <a:rPr lang="fi-FI" smtClean="0"/>
              <a:t>8.4.2019</a:t>
            </a:fld>
            <a:endParaRPr lang="fi-FI"/>
          </a:p>
        </p:txBody>
      </p:sp>
      <p:sp>
        <p:nvSpPr>
          <p:cNvPr id="4" name="Alatunnisteen paikkamerkki 3">
            <a:extLst>
              <a:ext uri="{FF2B5EF4-FFF2-40B4-BE49-F238E27FC236}">
                <a16:creationId xmlns:a16="http://schemas.microsoft.com/office/drawing/2014/main" id="{E56EA54B-C974-42B2-86B0-3798DF9A32A2}"/>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E506A41-3665-4448-B376-8BF81918BD4D}"/>
              </a:ext>
            </a:extLst>
          </p:cNvPr>
          <p:cNvSpPr>
            <a:spLocks noGrp="1"/>
          </p:cNvSpPr>
          <p:nvPr>
            <p:ph type="sldNum" sz="quarter" idx="12"/>
          </p:nvPr>
        </p:nvSpPr>
        <p:spPr/>
        <p:txBody>
          <a:bodyPr/>
          <a:lstStyle/>
          <a:p>
            <a:fld id="{8730B949-D0E0-4069-9BC6-2F3C0EE2BFA7}" type="slidenum">
              <a:rPr lang="fi-FI" smtClean="0"/>
              <a:t>‹#›</a:t>
            </a:fld>
            <a:endParaRPr lang="fi-FI"/>
          </a:p>
        </p:txBody>
      </p:sp>
    </p:spTree>
    <p:extLst>
      <p:ext uri="{BB962C8B-B14F-4D97-AF65-F5344CB8AC3E}">
        <p14:creationId xmlns:p14="http://schemas.microsoft.com/office/powerpoint/2010/main" val="3765922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98B1B8A-7B57-478B-A1C0-23146E935CEB}"/>
              </a:ext>
            </a:extLst>
          </p:cNvPr>
          <p:cNvSpPr>
            <a:spLocks noGrp="1"/>
          </p:cNvSpPr>
          <p:nvPr>
            <p:ph type="dt" sz="half" idx="10"/>
          </p:nvPr>
        </p:nvSpPr>
        <p:spPr/>
        <p:txBody>
          <a:bodyPr/>
          <a:lstStyle/>
          <a:p>
            <a:fld id="{C588A5DF-FBB7-41B0-94EE-C7FD760F7925}" type="datetimeFigureOut">
              <a:rPr lang="fi-FI" smtClean="0"/>
              <a:t>8.4.2019</a:t>
            </a:fld>
            <a:endParaRPr lang="fi-FI"/>
          </a:p>
        </p:txBody>
      </p:sp>
      <p:sp>
        <p:nvSpPr>
          <p:cNvPr id="3" name="Alatunnisteen paikkamerkki 2">
            <a:extLst>
              <a:ext uri="{FF2B5EF4-FFF2-40B4-BE49-F238E27FC236}">
                <a16:creationId xmlns:a16="http://schemas.microsoft.com/office/drawing/2014/main" id="{FC5CB743-11D4-4883-9D1F-DCE1D346B38D}"/>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75FF83B-E89E-4361-AD1B-F0740A97392D}"/>
              </a:ext>
            </a:extLst>
          </p:cNvPr>
          <p:cNvSpPr>
            <a:spLocks noGrp="1"/>
          </p:cNvSpPr>
          <p:nvPr>
            <p:ph type="sldNum" sz="quarter" idx="12"/>
          </p:nvPr>
        </p:nvSpPr>
        <p:spPr/>
        <p:txBody>
          <a:bodyPr/>
          <a:lstStyle/>
          <a:p>
            <a:fld id="{8730B949-D0E0-4069-9BC6-2F3C0EE2BFA7}" type="slidenum">
              <a:rPr lang="fi-FI" smtClean="0"/>
              <a:t>‹#›</a:t>
            </a:fld>
            <a:endParaRPr lang="fi-FI"/>
          </a:p>
        </p:txBody>
      </p:sp>
    </p:spTree>
    <p:extLst>
      <p:ext uri="{BB962C8B-B14F-4D97-AF65-F5344CB8AC3E}">
        <p14:creationId xmlns:p14="http://schemas.microsoft.com/office/powerpoint/2010/main" val="1533552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668152-F7EB-49E0-82CF-DEE3F95F044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10BDA175-62A1-4D41-8645-59C09AA9F47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B1A9C168-1A1A-44DD-8876-B1DD6EE224D3}"/>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45F717F6-B93A-4528-8628-8226949AC86E}"/>
              </a:ext>
            </a:extLst>
          </p:cNvPr>
          <p:cNvSpPr>
            <a:spLocks noGrp="1"/>
          </p:cNvSpPr>
          <p:nvPr>
            <p:ph type="dt" sz="half" idx="10"/>
          </p:nvPr>
        </p:nvSpPr>
        <p:spPr/>
        <p:txBody>
          <a:bodyPr/>
          <a:lstStyle/>
          <a:p>
            <a:fld id="{C588A5DF-FBB7-41B0-94EE-C7FD760F7925}" type="datetimeFigureOut">
              <a:rPr lang="fi-FI" smtClean="0"/>
              <a:t>8.4.2019</a:t>
            </a:fld>
            <a:endParaRPr lang="fi-FI"/>
          </a:p>
        </p:txBody>
      </p:sp>
      <p:sp>
        <p:nvSpPr>
          <p:cNvPr id="6" name="Alatunnisteen paikkamerkki 5">
            <a:extLst>
              <a:ext uri="{FF2B5EF4-FFF2-40B4-BE49-F238E27FC236}">
                <a16:creationId xmlns:a16="http://schemas.microsoft.com/office/drawing/2014/main" id="{9872CA46-E38F-4EC0-8C87-2E08FE99D7B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7A0ABB6-CA66-4F3B-B4EE-1C90AEC4A0C5}"/>
              </a:ext>
            </a:extLst>
          </p:cNvPr>
          <p:cNvSpPr>
            <a:spLocks noGrp="1"/>
          </p:cNvSpPr>
          <p:nvPr>
            <p:ph type="sldNum" sz="quarter" idx="12"/>
          </p:nvPr>
        </p:nvSpPr>
        <p:spPr/>
        <p:txBody>
          <a:bodyPr/>
          <a:lstStyle/>
          <a:p>
            <a:fld id="{8730B949-D0E0-4069-9BC6-2F3C0EE2BFA7}" type="slidenum">
              <a:rPr lang="fi-FI" smtClean="0"/>
              <a:t>‹#›</a:t>
            </a:fld>
            <a:endParaRPr lang="fi-FI"/>
          </a:p>
        </p:txBody>
      </p:sp>
    </p:spTree>
    <p:extLst>
      <p:ext uri="{BB962C8B-B14F-4D97-AF65-F5344CB8AC3E}">
        <p14:creationId xmlns:p14="http://schemas.microsoft.com/office/powerpoint/2010/main" val="686513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A8266F-480C-4D7C-813A-6F564F141ED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1E2E67FD-65C4-4A02-B091-2AB72360976D}"/>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i-FI"/>
          </a:p>
        </p:txBody>
      </p:sp>
      <p:sp>
        <p:nvSpPr>
          <p:cNvPr id="4" name="Tekstin paikkamerkki 3">
            <a:extLst>
              <a:ext uri="{FF2B5EF4-FFF2-40B4-BE49-F238E27FC236}">
                <a16:creationId xmlns:a16="http://schemas.microsoft.com/office/drawing/2014/main" id="{42BC59E8-F2A3-4D80-ADB1-DC4DEE842F7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D6B571D3-D004-4382-BA9A-20A588E424BD}"/>
              </a:ext>
            </a:extLst>
          </p:cNvPr>
          <p:cNvSpPr>
            <a:spLocks noGrp="1"/>
          </p:cNvSpPr>
          <p:nvPr>
            <p:ph type="dt" sz="half" idx="10"/>
          </p:nvPr>
        </p:nvSpPr>
        <p:spPr/>
        <p:txBody>
          <a:bodyPr/>
          <a:lstStyle/>
          <a:p>
            <a:fld id="{C588A5DF-FBB7-41B0-94EE-C7FD760F7925}" type="datetimeFigureOut">
              <a:rPr lang="fi-FI" smtClean="0"/>
              <a:t>8.4.2019</a:t>
            </a:fld>
            <a:endParaRPr lang="fi-FI"/>
          </a:p>
        </p:txBody>
      </p:sp>
      <p:sp>
        <p:nvSpPr>
          <p:cNvPr id="6" name="Alatunnisteen paikkamerkki 5">
            <a:extLst>
              <a:ext uri="{FF2B5EF4-FFF2-40B4-BE49-F238E27FC236}">
                <a16:creationId xmlns:a16="http://schemas.microsoft.com/office/drawing/2014/main" id="{01C09E06-87B7-48AA-9D4C-36E45923263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1CC8857-15A3-4FD1-ABFC-9EEB286A5B5F}"/>
              </a:ext>
            </a:extLst>
          </p:cNvPr>
          <p:cNvSpPr>
            <a:spLocks noGrp="1"/>
          </p:cNvSpPr>
          <p:nvPr>
            <p:ph type="sldNum" sz="quarter" idx="12"/>
          </p:nvPr>
        </p:nvSpPr>
        <p:spPr/>
        <p:txBody>
          <a:bodyPr/>
          <a:lstStyle/>
          <a:p>
            <a:fld id="{8730B949-D0E0-4069-9BC6-2F3C0EE2BFA7}" type="slidenum">
              <a:rPr lang="fi-FI" smtClean="0"/>
              <a:t>‹#›</a:t>
            </a:fld>
            <a:endParaRPr lang="fi-FI"/>
          </a:p>
        </p:txBody>
      </p:sp>
    </p:spTree>
    <p:extLst>
      <p:ext uri="{BB962C8B-B14F-4D97-AF65-F5344CB8AC3E}">
        <p14:creationId xmlns:p14="http://schemas.microsoft.com/office/powerpoint/2010/main" val="1262321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6BC3E7-C094-4D7D-87BE-4E137A7BFC6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E85D2853-BA87-4C6B-A721-0264AD9B0CAA}"/>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55E00A8-FE75-4B0B-9E7F-C1D45139CFBA}"/>
              </a:ext>
            </a:extLst>
          </p:cNvPr>
          <p:cNvSpPr>
            <a:spLocks noGrp="1"/>
          </p:cNvSpPr>
          <p:nvPr>
            <p:ph type="dt" sz="half" idx="10"/>
          </p:nvPr>
        </p:nvSpPr>
        <p:spPr/>
        <p:txBody>
          <a:bodyPr/>
          <a:lstStyle/>
          <a:p>
            <a:fld id="{C588A5DF-FBB7-41B0-94EE-C7FD760F7925}" type="datetimeFigureOut">
              <a:rPr lang="fi-FI" smtClean="0"/>
              <a:t>8.4.2019</a:t>
            </a:fld>
            <a:endParaRPr lang="fi-FI"/>
          </a:p>
        </p:txBody>
      </p:sp>
      <p:sp>
        <p:nvSpPr>
          <p:cNvPr id="5" name="Alatunnisteen paikkamerkki 4">
            <a:extLst>
              <a:ext uri="{FF2B5EF4-FFF2-40B4-BE49-F238E27FC236}">
                <a16:creationId xmlns:a16="http://schemas.microsoft.com/office/drawing/2014/main" id="{CDACECEB-2684-4A5C-839A-A47626F01E8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9B6DA7F-5F84-47F7-87DC-F573FCB46EEF}"/>
              </a:ext>
            </a:extLst>
          </p:cNvPr>
          <p:cNvSpPr>
            <a:spLocks noGrp="1"/>
          </p:cNvSpPr>
          <p:nvPr>
            <p:ph type="sldNum" sz="quarter" idx="12"/>
          </p:nvPr>
        </p:nvSpPr>
        <p:spPr/>
        <p:txBody>
          <a:bodyPr/>
          <a:lstStyle/>
          <a:p>
            <a:fld id="{8730B949-D0E0-4069-9BC6-2F3C0EE2BFA7}" type="slidenum">
              <a:rPr lang="fi-FI" smtClean="0"/>
              <a:t>‹#›</a:t>
            </a:fld>
            <a:endParaRPr lang="fi-FI"/>
          </a:p>
        </p:txBody>
      </p:sp>
    </p:spTree>
    <p:extLst>
      <p:ext uri="{BB962C8B-B14F-4D97-AF65-F5344CB8AC3E}">
        <p14:creationId xmlns:p14="http://schemas.microsoft.com/office/powerpoint/2010/main" val="3938813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C8146DC-7FBD-4042-A694-77CFCD8A352B}"/>
              </a:ext>
            </a:extLst>
          </p:cNvPr>
          <p:cNvSpPr>
            <a:spLocks noGrp="1"/>
          </p:cNvSpPr>
          <p:nvPr>
            <p:ph type="title" orient="vert"/>
          </p:nvPr>
        </p:nvSpPr>
        <p:spPr>
          <a:xfrm>
            <a:off x="8724901"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98322D1B-89E3-4116-9198-0F31D6A658AC}"/>
              </a:ext>
            </a:extLst>
          </p:cNvPr>
          <p:cNvSpPr>
            <a:spLocks noGrp="1"/>
          </p:cNvSpPr>
          <p:nvPr>
            <p:ph type="body" orient="vert" idx="1"/>
          </p:nvPr>
        </p:nvSpPr>
        <p:spPr>
          <a:xfrm>
            <a:off x="838201"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8FFDBD-372E-45C7-879B-156B4B42F85E}"/>
              </a:ext>
            </a:extLst>
          </p:cNvPr>
          <p:cNvSpPr>
            <a:spLocks noGrp="1"/>
          </p:cNvSpPr>
          <p:nvPr>
            <p:ph type="dt" sz="half" idx="10"/>
          </p:nvPr>
        </p:nvSpPr>
        <p:spPr/>
        <p:txBody>
          <a:bodyPr/>
          <a:lstStyle/>
          <a:p>
            <a:fld id="{C588A5DF-FBB7-41B0-94EE-C7FD760F7925}" type="datetimeFigureOut">
              <a:rPr lang="fi-FI" smtClean="0"/>
              <a:t>8.4.2019</a:t>
            </a:fld>
            <a:endParaRPr lang="fi-FI"/>
          </a:p>
        </p:txBody>
      </p:sp>
      <p:sp>
        <p:nvSpPr>
          <p:cNvPr id="5" name="Alatunnisteen paikkamerkki 4">
            <a:extLst>
              <a:ext uri="{FF2B5EF4-FFF2-40B4-BE49-F238E27FC236}">
                <a16:creationId xmlns:a16="http://schemas.microsoft.com/office/drawing/2014/main" id="{B000FF4F-09FD-4385-B7A0-C05E2A95558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0884102-0046-4F40-8E8D-2A4E2E73B069}"/>
              </a:ext>
            </a:extLst>
          </p:cNvPr>
          <p:cNvSpPr>
            <a:spLocks noGrp="1"/>
          </p:cNvSpPr>
          <p:nvPr>
            <p:ph type="sldNum" sz="quarter" idx="12"/>
          </p:nvPr>
        </p:nvSpPr>
        <p:spPr/>
        <p:txBody>
          <a:bodyPr/>
          <a:lstStyle/>
          <a:p>
            <a:fld id="{8730B949-D0E0-4069-9BC6-2F3C0EE2BFA7}" type="slidenum">
              <a:rPr lang="fi-FI" smtClean="0"/>
              <a:t>‹#›</a:t>
            </a:fld>
            <a:endParaRPr lang="fi-FI"/>
          </a:p>
        </p:txBody>
      </p:sp>
    </p:spTree>
    <p:extLst>
      <p:ext uri="{BB962C8B-B14F-4D97-AF65-F5344CB8AC3E}">
        <p14:creationId xmlns:p14="http://schemas.microsoft.com/office/powerpoint/2010/main" val="94385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005EF2-3132-4DF7-896B-0935DAD6071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04A4F62-57F0-4868-A1D0-4E84641F2232}"/>
              </a:ext>
            </a:extLst>
          </p:cNvPr>
          <p:cNvSpPr>
            <a:spLocks noGrp="1"/>
          </p:cNvSpPr>
          <p:nvPr>
            <p:ph type="dt" sz="half" idx="10"/>
          </p:nvPr>
        </p:nvSpPr>
        <p:spPr/>
        <p:txBody>
          <a:bodyPr/>
          <a:lstStyle/>
          <a:p>
            <a:fld id="{53C6EF12-C172-4E55-A7D0-F9EED1DC6FD1}" type="datetimeFigureOut">
              <a:rPr lang="fi-FI" smtClean="0"/>
              <a:t>8.4.2019</a:t>
            </a:fld>
            <a:endParaRPr lang="fi-FI"/>
          </a:p>
        </p:txBody>
      </p:sp>
      <p:sp>
        <p:nvSpPr>
          <p:cNvPr id="4" name="Alatunnisteen paikkamerkki 3">
            <a:extLst>
              <a:ext uri="{FF2B5EF4-FFF2-40B4-BE49-F238E27FC236}">
                <a16:creationId xmlns:a16="http://schemas.microsoft.com/office/drawing/2014/main" id="{B2A75167-12BB-488C-8917-389269F6BF4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1A7FFDE-61EA-44CB-A97F-BC19E7A709DE}"/>
              </a:ext>
            </a:extLst>
          </p:cNvPr>
          <p:cNvSpPr>
            <a:spLocks noGrp="1"/>
          </p:cNvSpPr>
          <p:nvPr>
            <p:ph type="sldNum" sz="quarter" idx="12"/>
          </p:nvPr>
        </p:nvSpPr>
        <p:spPr/>
        <p:txBody>
          <a:bodyPr/>
          <a:lstStyle/>
          <a:p>
            <a:fld id="{A39A056E-1407-4661-890D-CEB006018803}" type="slidenum">
              <a:rPr lang="fi-FI" smtClean="0"/>
              <a:t>‹#›</a:t>
            </a:fld>
            <a:endParaRPr lang="fi-FI"/>
          </a:p>
        </p:txBody>
      </p:sp>
      <p:sp>
        <p:nvSpPr>
          <p:cNvPr id="6" name="Suorakulmio 5">
            <a:extLst>
              <a:ext uri="{FF2B5EF4-FFF2-40B4-BE49-F238E27FC236}">
                <a16:creationId xmlns:a16="http://schemas.microsoft.com/office/drawing/2014/main" id="{6533F337-84BF-4176-A2EC-ED0EEDF64DA3}"/>
              </a:ext>
            </a:extLst>
          </p:cNvPr>
          <p:cNvSpPr/>
          <p:nvPr userDrawn="1"/>
        </p:nvSpPr>
        <p:spPr>
          <a:xfrm>
            <a:off x="0" y="0"/>
            <a:ext cx="12192000" cy="6858000"/>
          </a:xfrm>
          <a:prstGeom prst="rect">
            <a:avLst/>
          </a:prstGeom>
          <a:solidFill>
            <a:srgbClr val="E8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7" name="Kuva 6">
            <a:extLst>
              <a:ext uri="{FF2B5EF4-FFF2-40B4-BE49-F238E27FC236}">
                <a16:creationId xmlns:a16="http://schemas.microsoft.com/office/drawing/2014/main" id="{4AC90704-5ABE-489A-B182-872597A397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895" y="6253274"/>
            <a:ext cx="2145335" cy="416085"/>
          </a:xfrm>
          <a:prstGeom prst="rect">
            <a:avLst/>
          </a:prstGeom>
        </p:spPr>
      </p:pic>
      <p:sp>
        <p:nvSpPr>
          <p:cNvPr id="8" name="Tekstiruutu 7">
            <a:extLst>
              <a:ext uri="{FF2B5EF4-FFF2-40B4-BE49-F238E27FC236}">
                <a16:creationId xmlns:a16="http://schemas.microsoft.com/office/drawing/2014/main" id="{FB8F2456-12DB-47D2-A900-D5C3488D0898}"/>
              </a:ext>
            </a:extLst>
          </p:cNvPr>
          <p:cNvSpPr txBox="1"/>
          <p:nvPr userDrawn="1"/>
        </p:nvSpPr>
        <p:spPr>
          <a:xfrm>
            <a:off x="9984432" y="6372037"/>
            <a:ext cx="1800200" cy="369332"/>
          </a:xfrm>
          <a:prstGeom prst="rect">
            <a:avLst/>
          </a:prstGeom>
          <a:noFill/>
        </p:spPr>
        <p:txBody>
          <a:bodyPr wrap="square" rtlCol="0">
            <a:spAutoFit/>
          </a:bodyPr>
          <a:lstStyle/>
          <a:p>
            <a:r>
              <a:rPr lang="fi-FI" sz="1800" dirty="0"/>
              <a:t>www.pksotu.fi</a:t>
            </a:r>
          </a:p>
        </p:txBody>
      </p:sp>
      <p:pic>
        <p:nvPicPr>
          <p:cNvPr id="9" name="Kuva 8">
            <a:extLst>
              <a:ext uri="{FF2B5EF4-FFF2-40B4-BE49-F238E27FC236}">
                <a16:creationId xmlns:a16="http://schemas.microsoft.com/office/drawing/2014/main" id="{CBB6D6FC-3C6C-491B-9C52-95BAD4041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2689" y="5455602"/>
            <a:ext cx="781710" cy="781710"/>
          </a:xfrm>
          <a:prstGeom prst="rect">
            <a:avLst/>
          </a:prstGeom>
        </p:spPr>
      </p:pic>
      <p:pic>
        <p:nvPicPr>
          <p:cNvPr id="10" name="Kuva 9">
            <a:extLst>
              <a:ext uri="{FF2B5EF4-FFF2-40B4-BE49-F238E27FC236}">
                <a16:creationId xmlns:a16="http://schemas.microsoft.com/office/drawing/2014/main" id="{5695ADBE-9D59-4E45-8110-0915A40AFD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31904" y="6165304"/>
            <a:ext cx="1846167" cy="614810"/>
          </a:xfrm>
          <a:prstGeom prst="rect">
            <a:avLst/>
          </a:prstGeom>
        </p:spPr>
      </p:pic>
    </p:spTree>
    <p:extLst>
      <p:ext uri="{BB962C8B-B14F-4D97-AF65-F5344CB8AC3E}">
        <p14:creationId xmlns:p14="http://schemas.microsoft.com/office/powerpoint/2010/main" val="83919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005EF2-3132-4DF7-896B-0935DAD6071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04A4F62-57F0-4868-A1D0-4E84641F2232}"/>
              </a:ext>
            </a:extLst>
          </p:cNvPr>
          <p:cNvSpPr>
            <a:spLocks noGrp="1"/>
          </p:cNvSpPr>
          <p:nvPr>
            <p:ph type="dt" sz="half" idx="10"/>
          </p:nvPr>
        </p:nvSpPr>
        <p:spPr/>
        <p:txBody>
          <a:bodyPr/>
          <a:lstStyle/>
          <a:p>
            <a:fld id="{53C6EF12-C172-4E55-A7D0-F9EED1DC6FD1}" type="datetimeFigureOut">
              <a:rPr lang="fi-FI" smtClean="0"/>
              <a:t>8.4.2019</a:t>
            </a:fld>
            <a:endParaRPr lang="fi-FI"/>
          </a:p>
        </p:txBody>
      </p:sp>
      <p:sp>
        <p:nvSpPr>
          <p:cNvPr id="4" name="Alatunnisteen paikkamerkki 3">
            <a:extLst>
              <a:ext uri="{FF2B5EF4-FFF2-40B4-BE49-F238E27FC236}">
                <a16:creationId xmlns:a16="http://schemas.microsoft.com/office/drawing/2014/main" id="{B2A75167-12BB-488C-8917-389269F6BF4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1A7FFDE-61EA-44CB-A97F-BC19E7A709DE}"/>
              </a:ext>
            </a:extLst>
          </p:cNvPr>
          <p:cNvSpPr>
            <a:spLocks noGrp="1"/>
          </p:cNvSpPr>
          <p:nvPr>
            <p:ph type="sldNum" sz="quarter" idx="12"/>
          </p:nvPr>
        </p:nvSpPr>
        <p:spPr/>
        <p:txBody>
          <a:bodyPr/>
          <a:lstStyle/>
          <a:p>
            <a:fld id="{A39A056E-1407-4661-890D-CEB006018803}" type="slidenum">
              <a:rPr lang="fi-FI" smtClean="0"/>
              <a:t>‹#›</a:t>
            </a:fld>
            <a:endParaRPr lang="fi-FI"/>
          </a:p>
        </p:txBody>
      </p:sp>
    </p:spTree>
    <p:extLst>
      <p:ext uri="{BB962C8B-B14F-4D97-AF65-F5344CB8AC3E}">
        <p14:creationId xmlns:p14="http://schemas.microsoft.com/office/powerpoint/2010/main" val="2423354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Sisällön paikkamerkki 2"/>
          <p:cNvSpPr>
            <a:spLocks noGrp="1"/>
          </p:cNvSpPr>
          <p:nvPr>
            <p:ph idx="1"/>
          </p:nvPr>
        </p:nvSpPr>
        <p:spPr/>
        <p:txBody>
          <a:bodyPr/>
          <a:lstStyle>
            <a:lvl1pPr marL="342891" indent="-342891">
              <a:buClr>
                <a:srgbClr val="E87024"/>
              </a:buClr>
              <a:buFont typeface="Wingdings" panose="05000000000000000000" pitchFamily="2" charset="2"/>
              <a:buChar char="Ø"/>
              <a:defRPr>
                <a:solidFill>
                  <a:schemeClr val="tx1"/>
                </a:solidFill>
              </a:defRPr>
            </a:lvl1pPr>
            <a:lvl2pPr marL="742932" indent="-285744">
              <a:buClr>
                <a:srgbClr val="E87024"/>
              </a:buClr>
              <a:buFont typeface="Wingdings" panose="05000000000000000000" pitchFamily="2" charset="2"/>
              <a:buChar char="Ø"/>
              <a:defRPr/>
            </a:lvl2pPr>
            <a:lvl3pPr marL="1142971" indent="-228594">
              <a:buClr>
                <a:srgbClr val="E87024"/>
              </a:buClr>
              <a:buFont typeface="Wingdings" panose="05000000000000000000" pitchFamily="2" charset="2"/>
              <a:buChar char="Ø"/>
              <a:defRPr/>
            </a:lvl3pPr>
            <a:lvl4pPr marL="1600160" indent="-228594">
              <a:buClr>
                <a:srgbClr val="E87024"/>
              </a:buClr>
              <a:buFont typeface="Wingdings" panose="05000000000000000000" pitchFamily="2" charset="2"/>
              <a:buChar char="Ø"/>
              <a:defRPr/>
            </a:lvl4pPr>
            <a:lvl5pPr>
              <a:buClr>
                <a:srgbClr val="E87024"/>
              </a:buCl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53C6EF12-C172-4E55-A7D0-F9EED1DC6FD1}" type="datetimeFigureOut">
              <a:rPr lang="fi-FI" smtClean="0"/>
              <a:t>8.4.2019</a:t>
            </a:fld>
            <a:endParaRPr lang="fi-FI"/>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a:xfrm>
            <a:off x="8737600" y="6356353"/>
            <a:ext cx="2844800" cy="365125"/>
          </a:xfrm>
        </p:spPr>
        <p:txBody>
          <a:bodyPr/>
          <a:lstStyle/>
          <a:p>
            <a:fld id="{A39A056E-1407-4661-890D-CEB006018803}" type="slidenum">
              <a:rPr lang="fi-FI" smtClean="0"/>
              <a:t>‹#›</a:t>
            </a:fld>
            <a:endParaRPr lang="fi-FI"/>
          </a:p>
        </p:txBody>
      </p:sp>
    </p:spTree>
    <p:extLst>
      <p:ext uri="{BB962C8B-B14F-4D97-AF65-F5344CB8AC3E}">
        <p14:creationId xmlns:p14="http://schemas.microsoft.com/office/powerpoint/2010/main" val="249691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3"/>
            <a:ext cx="10363200" cy="1362075"/>
          </a:xfrm>
        </p:spPr>
        <p:txBody>
          <a:bodyPr anchor="t"/>
          <a:lstStyle>
            <a:lvl1pPr algn="l">
              <a:defRPr sz="4000" b="1" cap="all"/>
            </a:lvl1pPr>
          </a:lstStyle>
          <a:p>
            <a:r>
              <a:rPr lang="fi-FI"/>
              <a:t>Muokkaa ots. perustyyl. napsautt.</a:t>
            </a:r>
            <a:endParaRPr lang="fi-FI" dirty="0"/>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53C6EF12-C172-4E55-A7D0-F9EED1DC6FD1}" type="datetimeFigureOut">
              <a:rPr lang="fi-FI" smtClean="0"/>
              <a:t>8.4.2019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39A056E-1407-4661-890D-CEB006018803}" type="slidenum">
              <a:rPr lang="fi-FI" smtClean="0"/>
              <a:t>‹#›</a:t>
            </a:fld>
            <a:endParaRPr lang="fi-FI"/>
          </a:p>
        </p:txBody>
      </p:sp>
    </p:spTree>
    <p:extLst>
      <p:ext uri="{BB962C8B-B14F-4D97-AF65-F5344CB8AC3E}">
        <p14:creationId xmlns:p14="http://schemas.microsoft.com/office/powerpoint/2010/main" val="203692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609600" y="1600203"/>
            <a:ext cx="5384800" cy="4525963"/>
          </a:xfrm>
        </p:spPr>
        <p:txBody>
          <a:bodyPr/>
          <a:lstStyle>
            <a:lvl1pPr marL="342891" indent="-342891">
              <a:buClr>
                <a:srgbClr val="E87024"/>
              </a:buClr>
              <a:buFont typeface="Wingdings" panose="05000000000000000000" pitchFamily="2" charset="2"/>
              <a:buChar char="Ø"/>
              <a:defRPr sz="2800">
                <a:solidFill>
                  <a:schemeClr val="tx1"/>
                </a:solidFill>
              </a:defRPr>
            </a:lvl1pPr>
            <a:lvl2pPr marL="742932" indent="-285744">
              <a:buClr>
                <a:srgbClr val="E87024"/>
              </a:buClr>
              <a:buFont typeface="Wingdings" panose="05000000000000000000" pitchFamily="2" charset="2"/>
              <a:buChar char="Ø"/>
              <a:defRPr sz="2400"/>
            </a:lvl2pPr>
            <a:lvl3pPr marL="1142971" indent="-228594">
              <a:buClr>
                <a:srgbClr val="E87024"/>
              </a:buClr>
              <a:buFont typeface="Wingdings" panose="05000000000000000000" pitchFamily="2" charset="2"/>
              <a:buChar char="Ø"/>
              <a:defRPr sz="2000"/>
            </a:lvl3pPr>
            <a:lvl4pPr marL="1600160" indent="-228594">
              <a:buClr>
                <a:srgbClr val="E87024"/>
              </a:buClr>
              <a:buFont typeface="Wingdings" panose="05000000000000000000" pitchFamily="2" charset="2"/>
              <a:buChar char="Ø"/>
              <a:defRPr sz="1800"/>
            </a:lvl4pPr>
            <a:lvl5pPr>
              <a:buClr>
                <a:srgbClr val="E87024"/>
              </a:buCl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3"/>
            <a:ext cx="5384800" cy="4525963"/>
          </a:xfrm>
        </p:spPr>
        <p:txBody>
          <a:bodyPr/>
          <a:lstStyle>
            <a:lvl1pPr marL="342891" indent="-342891">
              <a:buClr>
                <a:srgbClr val="E87024"/>
              </a:buClr>
              <a:buFont typeface="Wingdings" panose="05000000000000000000" pitchFamily="2" charset="2"/>
              <a:buChar char="Ø"/>
              <a:defRPr sz="2800">
                <a:solidFill>
                  <a:schemeClr val="tx1"/>
                </a:solidFill>
              </a:defRPr>
            </a:lvl1pPr>
            <a:lvl2pPr marL="742932" indent="-285744">
              <a:buClr>
                <a:srgbClr val="E87024"/>
              </a:buClr>
              <a:buFont typeface="Wingdings" panose="05000000000000000000" pitchFamily="2" charset="2"/>
              <a:buChar char="Ø"/>
              <a:defRPr sz="2400"/>
            </a:lvl2pPr>
            <a:lvl3pPr marL="1142971" indent="-228594">
              <a:buClr>
                <a:srgbClr val="E87024"/>
              </a:buClr>
              <a:buFont typeface="Wingdings" panose="05000000000000000000" pitchFamily="2" charset="2"/>
              <a:buChar char="Ø"/>
              <a:defRPr sz="2000"/>
            </a:lvl3pPr>
            <a:lvl4pPr marL="1600160" indent="-228594">
              <a:buClr>
                <a:srgbClr val="E87024"/>
              </a:buClr>
              <a:buFont typeface="Wingdings" panose="05000000000000000000" pitchFamily="2" charset="2"/>
              <a:buChar char="Ø"/>
              <a:defRPr sz="1800"/>
            </a:lvl4pPr>
            <a:lvl5pPr>
              <a:buClr>
                <a:srgbClr val="E87024"/>
              </a:buCl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fld id="{53C6EF12-C172-4E55-A7D0-F9EED1DC6FD1}" type="datetimeFigureOut">
              <a:rPr lang="fi-FI" smtClean="0"/>
              <a:t>8.4.2019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39A056E-1407-4661-890D-CEB006018803}" type="slidenum">
              <a:rPr lang="fi-FI" smtClean="0"/>
              <a:t>‹#›</a:t>
            </a:fld>
            <a:endParaRPr lang="fi-FI"/>
          </a:p>
        </p:txBody>
      </p:sp>
    </p:spTree>
    <p:extLst>
      <p:ext uri="{BB962C8B-B14F-4D97-AF65-F5344CB8AC3E}">
        <p14:creationId xmlns:p14="http://schemas.microsoft.com/office/powerpoint/2010/main" val="235198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ots. perustyyl. napsautt.</a:t>
            </a:r>
            <a:endParaRPr lang="fi-FI" dirty="0"/>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p:cNvSpPr>
            <a:spLocks noGrp="1"/>
          </p:cNvSpPr>
          <p:nvPr>
            <p:ph type="dt" sz="half" idx="10"/>
          </p:nvPr>
        </p:nvSpPr>
        <p:spPr/>
        <p:txBody>
          <a:bodyPr/>
          <a:lstStyle/>
          <a:p>
            <a:fld id="{53C6EF12-C172-4E55-A7D0-F9EED1DC6FD1}" type="datetimeFigureOut">
              <a:rPr lang="fi-FI" smtClean="0"/>
              <a:t>8.4.2019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A39A056E-1407-4661-890D-CEB006018803}" type="slidenum">
              <a:rPr lang="fi-FI" smtClean="0"/>
              <a:t>‹#›</a:t>
            </a:fld>
            <a:endParaRPr lang="fi-FI"/>
          </a:p>
        </p:txBody>
      </p:sp>
    </p:spTree>
    <p:extLst>
      <p:ext uri="{BB962C8B-B14F-4D97-AF65-F5344CB8AC3E}">
        <p14:creationId xmlns:p14="http://schemas.microsoft.com/office/powerpoint/2010/main" val="425242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Päivämäärän paikkamerkki 2"/>
          <p:cNvSpPr>
            <a:spLocks noGrp="1"/>
          </p:cNvSpPr>
          <p:nvPr>
            <p:ph type="dt" sz="half" idx="10"/>
          </p:nvPr>
        </p:nvSpPr>
        <p:spPr/>
        <p:txBody>
          <a:bodyPr/>
          <a:lstStyle/>
          <a:p>
            <a:fld id="{53C6EF12-C172-4E55-A7D0-F9EED1DC6FD1}" type="datetimeFigureOut">
              <a:rPr lang="fi-FI" smtClean="0"/>
              <a:t>8.4.2019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A39A056E-1407-4661-890D-CEB006018803}" type="slidenum">
              <a:rPr lang="fi-FI" smtClean="0"/>
              <a:t>‹#›</a:t>
            </a:fld>
            <a:endParaRPr lang="fi-FI"/>
          </a:p>
        </p:txBody>
      </p:sp>
    </p:spTree>
    <p:extLst>
      <p:ext uri="{BB962C8B-B14F-4D97-AF65-F5344CB8AC3E}">
        <p14:creationId xmlns:p14="http://schemas.microsoft.com/office/powerpoint/2010/main" val="3705228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62E0E7AD-6166-45F2-9582-FA73130FA76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Otsikon paikkamerkki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6EF12-C172-4E55-A7D0-F9EED1DC6FD1}" type="datetimeFigureOut">
              <a:rPr lang="fi-FI" smtClean="0"/>
              <a:t>8.4.2019</a:t>
            </a:fld>
            <a:endParaRPr lang="fi-FI"/>
          </a:p>
        </p:txBody>
      </p:sp>
      <p:sp>
        <p:nvSpPr>
          <p:cNvPr id="5" name="Alatunnisteen paikkamerkki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A056E-1407-4661-890D-CEB006018803}" type="slidenum">
              <a:rPr lang="fi-FI" smtClean="0"/>
              <a:t>‹#›</a:t>
            </a:fld>
            <a:endParaRPr lang="fi-FI"/>
          </a:p>
        </p:txBody>
      </p:sp>
      <p:pic>
        <p:nvPicPr>
          <p:cNvPr id="9" name="Kuva 8">
            <a:extLst>
              <a:ext uri="{FF2B5EF4-FFF2-40B4-BE49-F238E27FC236}">
                <a16:creationId xmlns:a16="http://schemas.microsoft.com/office/drawing/2014/main" id="{13A43522-669F-46BF-84CB-2F8D1230D7E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2895" y="5948203"/>
            <a:ext cx="2145335" cy="416086"/>
          </a:xfrm>
          <a:prstGeom prst="rect">
            <a:avLst/>
          </a:prstGeom>
        </p:spPr>
      </p:pic>
      <p:pic>
        <p:nvPicPr>
          <p:cNvPr id="10" name="Kuva 9">
            <a:extLst>
              <a:ext uri="{FF2B5EF4-FFF2-40B4-BE49-F238E27FC236}">
                <a16:creationId xmlns:a16="http://schemas.microsoft.com/office/drawing/2014/main" id="{B6A56AAC-2304-4F52-86D3-605281D0185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11" name="Kuva 10">
            <a:extLst>
              <a:ext uri="{FF2B5EF4-FFF2-40B4-BE49-F238E27FC236}">
                <a16:creationId xmlns:a16="http://schemas.microsoft.com/office/drawing/2014/main" id="{1DE2888D-FA7E-4B23-88E9-9090F4B36AA4}"/>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52895" y="5981734"/>
            <a:ext cx="2145335" cy="349024"/>
          </a:xfrm>
          <a:prstGeom prst="rect">
            <a:avLst/>
          </a:prstGeom>
        </p:spPr>
      </p:pic>
      <p:sp>
        <p:nvSpPr>
          <p:cNvPr id="7" name="Tekstiruutu 6">
            <a:extLst>
              <a:ext uri="{FF2B5EF4-FFF2-40B4-BE49-F238E27FC236}">
                <a16:creationId xmlns:a16="http://schemas.microsoft.com/office/drawing/2014/main" id="{9932FC32-12F7-4180-8F11-8C51E7E361B0}"/>
              </a:ext>
            </a:extLst>
          </p:cNvPr>
          <p:cNvSpPr txBox="1"/>
          <p:nvPr userDrawn="1"/>
        </p:nvSpPr>
        <p:spPr>
          <a:xfrm>
            <a:off x="9984432" y="5987020"/>
            <a:ext cx="1800200" cy="369332"/>
          </a:xfrm>
          <a:prstGeom prst="rect">
            <a:avLst/>
          </a:prstGeom>
          <a:noFill/>
        </p:spPr>
        <p:txBody>
          <a:bodyPr wrap="square" rtlCol="0">
            <a:spAutoFit/>
          </a:bodyPr>
          <a:lstStyle/>
          <a:p>
            <a:r>
              <a:rPr lang="fi-FI" sz="1800" dirty="0"/>
              <a:t>www.pksotu.fi</a:t>
            </a:r>
          </a:p>
        </p:txBody>
      </p:sp>
      <p:pic>
        <p:nvPicPr>
          <p:cNvPr id="13" name="Kuva 12">
            <a:extLst>
              <a:ext uri="{FF2B5EF4-FFF2-40B4-BE49-F238E27FC236}">
                <a16:creationId xmlns:a16="http://schemas.microsoft.com/office/drawing/2014/main" id="{F55339A6-DF26-40F4-87CE-92EEF5EF62A7}"/>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231904" y="5877272"/>
            <a:ext cx="1846167" cy="614810"/>
          </a:xfrm>
          <a:prstGeom prst="rect">
            <a:avLst/>
          </a:prstGeom>
        </p:spPr>
      </p:pic>
      <p:pic>
        <p:nvPicPr>
          <p:cNvPr id="15" name="Kuva 14">
            <a:extLst>
              <a:ext uri="{FF2B5EF4-FFF2-40B4-BE49-F238E27FC236}">
                <a16:creationId xmlns:a16="http://schemas.microsoft.com/office/drawing/2014/main" id="{4E1C53A3-B7F6-4E4E-83AC-BCC570924B57}"/>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792689" y="5135669"/>
            <a:ext cx="781710" cy="781710"/>
          </a:xfrm>
          <a:prstGeom prst="rect">
            <a:avLst/>
          </a:prstGeom>
        </p:spPr>
      </p:pic>
    </p:spTree>
    <p:extLst>
      <p:ext uri="{BB962C8B-B14F-4D97-AF65-F5344CB8AC3E}">
        <p14:creationId xmlns:p14="http://schemas.microsoft.com/office/powerpoint/2010/main" val="2368524612"/>
      </p:ext>
    </p:extLst>
  </p:cSld>
  <p:clrMap bg1="lt1" tx1="dk1" bg2="lt2" tx2="dk2" accent1="accent1" accent2="accent2" accent3="accent3" accent4="accent4" accent5="accent5" accent6="accent6" hlink="hlink" folHlink="folHlink"/>
  <p:sldLayoutIdLst>
    <p:sldLayoutId id="2147483662" r:id="rId1"/>
    <p:sldLayoutId id="2147483660" r:id="rId2"/>
    <p:sldLayoutId id="2147483685" r:id="rId3"/>
    <p:sldLayoutId id="2147483686"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52" r:id="rId15"/>
  </p:sldLayoutIdLst>
  <p:txStyles>
    <p:titleStyle>
      <a:lvl1pPr algn="ctr" defTabSz="914377" rtl="0" eaLnBrk="1" latinLnBrk="0" hangingPunct="1">
        <a:spcBef>
          <a:spcPct val="0"/>
        </a:spcBef>
        <a:buNone/>
        <a:defRPr sz="4400" kern="1200">
          <a:solidFill>
            <a:srgbClr val="E87024"/>
          </a:solidFill>
          <a:latin typeface="Myriad Pro" pitchFamily="34" charset="0"/>
          <a:ea typeface="+mj-ea"/>
          <a:cs typeface="+mj-cs"/>
        </a:defRPr>
      </a:lvl1pPr>
    </p:titleStyle>
    <p:bodyStyle>
      <a:lvl1pPr marL="342891" indent="-342891" algn="l" defTabSz="914377" rtl="0" eaLnBrk="1" latinLnBrk="0" hangingPunct="1">
        <a:spcBef>
          <a:spcPct val="20000"/>
        </a:spcBef>
        <a:buClr>
          <a:srgbClr val="E87024"/>
        </a:buClr>
        <a:buFont typeface="Wingdings" panose="05000000000000000000" pitchFamily="2" charset="2"/>
        <a:buChar char="Ø"/>
        <a:defRPr sz="3200" kern="1200">
          <a:solidFill>
            <a:schemeClr val="tx1"/>
          </a:solidFill>
          <a:latin typeface="Myriad Pro" pitchFamily="34" charset="0"/>
          <a:ea typeface="+mn-ea"/>
          <a:cs typeface="+mn-cs"/>
        </a:defRPr>
      </a:lvl1pPr>
      <a:lvl2pPr marL="742932" indent="-285744" algn="l" defTabSz="914377" rtl="0" eaLnBrk="1" latinLnBrk="0" hangingPunct="1">
        <a:spcBef>
          <a:spcPct val="20000"/>
        </a:spcBef>
        <a:buClr>
          <a:srgbClr val="E87024"/>
        </a:buClr>
        <a:buFont typeface="Wingdings" panose="05000000000000000000" pitchFamily="2" charset="2"/>
        <a:buChar char="Ø"/>
        <a:defRPr sz="2800" kern="1200">
          <a:solidFill>
            <a:schemeClr val="tx1"/>
          </a:solidFill>
          <a:latin typeface="Myriad Pro" pitchFamily="34" charset="0"/>
          <a:ea typeface="+mn-ea"/>
          <a:cs typeface="+mn-cs"/>
        </a:defRPr>
      </a:lvl2pPr>
      <a:lvl3pPr marL="1142971" indent="-228594" algn="l" defTabSz="914377" rtl="0" eaLnBrk="1" latinLnBrk="0" hangingPunct="1">
        <a:spcBef>
          <a:spcPct val="20000"/>
        </a:spcBef>
        <a:buClr>
          <a:srgbClr val="E87024"/>
        </a:buClr>
        <a:buFont typeface="Wingdings" panose="05000000000000000000" pitchFamily="2" charset="2"/>
        <a:buChar char="Ø"/>
        <a:defRPr sz="2400" kern="1200">
          <a:solidFill>
            <a:schemeClr val="tx1"/>
          </a:solidFill>
          <a:latin typeface="Myriad Pro" pitchFamily="34" charset="0"/>
          <a:ea typeface="+mn-ea"/>
          <a:cs typeface="+mn-cs"/>
        </a:defRPr>
      </a:lvl3pPr>
      <a:lvl4pPr marL="1600160" indent="-228594" algn="l" defTabSz="914377" rtl="0" eaLnBrk="1" latinLnBrk="0" hangingPunct="1">
        <a:spcBef>
          <a:spcPct val="20000"/>
        </a:spcBef>
        <a:buClr>
          <a:srgbClr val="E87024"/>
        </a:buClr>
        <a:buFont typeface="Wingdings" panose="05000000000000000000" pitchFamily="2" charset="2"/>
        <a:buChar char="Ø"/>
        <a:defRPr sz="2000" kern="1200">
          <a:solidFill>
            <a:schemeClr val="tx1"/>
          </a:solidFill>
          <a:latin typeface="Myriad Pro" pitchFamily="34" charset="0"/>
          <a:ea typeface="+mn-ea"/>
          <a:cs typeface="+mn-cs"/>
        </a:defRPr>
      </a:lvl4pPr>
      <a:lvl5pPr marL="2057349" indent="-228594" algn="l" defTabSz="914377" rtl="0" eaLnBrk="1" latinLnBrk="0" hangingPunct="1">
        <a:spcBef>
          <a:spcPct val="20000"/>
        </a:spcBef>
        <a:buClr>
          <a:srgbClr val="E87024"/>
        </a:buClr>
        <a:buFont typeface="Arial" panose="020B0604020202020204" pitchFamily="34" charset="0"/>
        <a:buChar char="»"/>
        <a:defRPr sz="2000" kern="1200">
          <a:solidFill>
            <a:schemeClr val="tx1"/>
          </a:solidFill>
          <a:latin typeface="Myriad Pro"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6753F57-E90D-4B05-AC56-BA2E65EA189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C0D30C03-6D51-47FE-9942-8E413B652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9639411-785E-4BAB-AD5E-F4552973F51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8A5DF-FBB7-41B0-94EE-C7FD760F7925}" type="datetimeFigureOut">
              <a:rPr lang="fi-FI" smtClean="0"/>
              <a:t>8.4.2019</a:t>
            </a:fld>
            <a:endParaRPr lang="fi-FI"/>
          </a:p>
        </p:txBody>
      </p:sp>
      <p:sp>
        <p:nvSpPr>
          <p:cNvPr id="5" name="Alatunnisteen paikkamerkki 4">
            <a:extLst>
              <a:ext uri="{FF2B5EF4-FFF2-40B4-BE49-F238E27FC236}">
                <a16:creationId xmlns:a16="http://schemas.microsoft.com/office/drawing/2014/main" id="{0630ADB2-577D-4EED-8D78-BF9456A3BD2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CC5B8079-1003-45E2-AA98-35343EE0BAC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0B949-D0E0-4069-9BC6-2F3C0EE2BFA7}" type="slidenum">
              <a:rPr lang="fi-FI" smtClean="0"/>
              <a:t>‹#›</a:t>
            </a:fld>
            <a:endParaRPr lang="fi-FI"/>
          </a:p>
        </p:txBody>
      </p:sp>
    </p:spTree>
    <p:extLst>
      <p:ext uri="{BB962C8B-B14F-4D97-AF65-F5344CB8AC3E}">
        <p14:creationId xmlns:p14="http://schemas.microsoft.com/office/powerpoint/2010/main" val="32796864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alpasratkaisut.fi/yritys" TargetMode="External"/><Relationship Id="rId2" Type="http://schemas.openxmlformats.org/officeDocument/2006/relationships/hyperlink" Target="https://sites.google.com/site/joenseveriyhdistys/"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kanta.fi/tuki" TargetMode="External"/><Relationship Id="rId2" Type="http://schemas.openxmlformats.org/officeDocument/2006/relationships/hyperlink" Target="https://www.suomi.fi/etusivu/"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kansalaistalo.fi/?page_id=104" TargetMode="External"/><Relationship Id="rId2" Type="http://schemas.openxmlformats.org/officeDocument/2006/relationships/hyperlink" Target="https://entersenior-fi-bin.directo.fi/@Bin/4f84bb281eceafb3f3f81fe07a70fdbb/1552546300/application/pdf/2160883/ValintaopasLopullinen.pdf" TargetMode="External"/><Relationship Id="rId1" Type="http://schemas.openxmlformats.org/officeDocument/2006/relationships/slideLayout" Target="../slideLayouts/slideLayout5.xml"/><Relationship Id="rId6" Type="http://schemas.openxmlformats.org/officeDocument/2006/relationships/hyperlink" Target="https://sites.google.com/site/joenseveriyhdistys/" TargetMode="External"/><Relationship Id="rId5" Type="http://schemas.openxmlformats.org/officeDocument/2006/relationships/hyperlink" Target="https://www.jelli.fi/2018/06/29/digineuvontaa-yhteisotalo-satamalla/" TargetMode="External"/><Relationship Id="rId4" Type="http://schemas.openxmlformats.org/officeDocument/2006/relationships/hyperlink" Target="http://www.pkmielenterveydentuki.fi/torikievari"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pksotu.fi/toiminta/jarjestot/kathy-toiminta/" TargetMode="External"/><Relationship Id="rId2" Type="http://schemas.openxmlformats.org/officeDocument/2006/relationships/hyperlink" Target="https://www.jelli.fi/" TargetMode="External"/><Relationship Id="rId1" Type="http://schemas.openxmlformats.org/officeDocument/2006/relationships/slideLayout" Target="../slideLayouts/slideLayout5.xml"/><Relationship Id="rId5" Type="http://schemas.openxmlformats.org/officeDocument/2006/relationships/hyperlink" Target="https://www.jelli.fi/yhdistykset_yhteistyossa/jarjesto-2-0-hanke/digikehittaminen/43481-2/" TargetMode="External"/><Relationship Id="rId4" Type="http://schemas.openxmlformats.org/officeDocument/2006/relationships/hyperlink" Target="https://www.avoine.fi/site/assets/files/1474/jarjestodigi_whitepaper2018.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pktt.fi/" TargetMode="External"/><Relationship Id="rId2" Type="http://schemas.openxmlformats.org/officeDocument/2006/relationships/hyperlink" Target="http://www.nare.fi/" TargetMode="External"/><Relationship Id="rId1" Type="http://schemas.openxmlformats.org/officeDocument/2006/relationships/slideLayout" Target="../slideLayouts/slideLayout5.xml"/><Relationship Id="rId6" Type="http://schemas.openxmlformats.org/officeDocument/2006/relationships/hyperlink" Target="https://yle.fi/uutiset/3-10205569" TargetMode="External"/><Relationship Id="rId5" Type="http://schemas.openxmlformats.org/officeDocument/2006/relationships/hyperlink" Target="https://www.ok-sivis.fi/digipolku-toihin.html" TargetMode="External"/><Relationship Id="rId4" Type="http://schemas.openxmlformats.org/officeDocument/2006/relationships/hyperlink" Target="https://www.pksotu.fi/tarmo-hanke-1-1-2019-31-12-202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juuka.fi/fi/ellinkulma/" TargetMode="External"/><Relationship Id="rId2" Type="http://schemas.openxmlformats.org/officeDocument/2006/relationships/hyperlink" Target="https://yle.fi/aihe/artikkeli/2019/03/01/neuvotko-netin-kaytossa-ihan-alkeista-aloittavaa" TargetMode="External"/><Relationship Id="rId1" Type="http://schemas.openxmlformats.org/officeDocument/2006/relationships/slideLayout" Target="../slideLayouts/slideLayout5.xml"/><Relationship Id="rId5" Type="http://schemas.openxmlformats.org/officeDocument/2006/relationships/hyperlink" Target="https://sites.google.com/site/joenseveriyhdistys/ajankohtaista-2" TargetMode="External"/><Relationship Id="rId4" Type="http://schemas.openxmlformats.org/officeDocument/2006/relationships/hyperlink" Target="http://www.nurmes.fi/kuntalaisill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fi.wikipedia.org/wiki/Biohakkerointi" TargetMode="External"/><Relationship Id="rId2" Type="http://schemas.openxmlformats.org/officeDocument/2006/relationships/hyperlink" Target="https://kansalaisopistojenliitto.fi/blog/kansalais-ja-tyovaenopistoille-36-miljoonaa-euroa-aikuisten-perustaitojen-ja-digitaitojen-kehittamiseen/" TargetMode="External"/><Relationship Id="rId1" Type="http://schemas.openxmlformats.org/officeDocument/2006/relationships/slideLayout" Target="../slideLayouts/slideLayout5.xml"/><Relationship Id="rId4" Type="http://schemas.openxmlformats.org/officeDocument/2006/relationships/hyperlink" Target="https://fi.wikipedia.org/wiki/Esineiden_interne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traficom.fi/fi/viestinta/laajakaista-ja-puhelin"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suomi.fi/valtuudet-tunnistaudu/" TargetMode="External"/><Relationship Id="rId2" Type="http://schemas.openxmlformats.org/officeDocument/2006/relationships/hyperlink" Target="https://valtioneuvosto.fi/artikkeli/-/asset_publisher/suomessa-siirrytaan-sahkoiseen-asiointiin?_101_INSTANCE_3wyslLo1Z0ni_groupId=10623"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elia.fi/" TargetMode="External"/><Relationship Id="rId7" Type="http://schemas.openxmlformats.org/officeDocument/2006/relationships/hyperlink" Target="https://www.nkl.fi/fi/etusivu/palvelut_nakovammaisille/tietotekniikka/ohjeita/ios-opas" TargetMode="External"/><Relationship Id="rId2" Type="http://schemas.openxmlformats.org/officeDocument/2006/relationships/hyperlink" Target="http://www.pknv.fi/" TargetMode="External"/><Relationship Id="rId1" Type="http://schemas.openxmlformats.org/officeDocument/2006/relationships/slideLayout" Target="../slideLayouts/slideLayout5.xml"/><Relationship Id="rId6" Type="http://schemas.openxmlformats.org/officeDocument/2006/relationships/hyperlink" Target="http://papunet.net/saavutettavuus/esteettomyysdirektiivi-accessibility-act" TargetMode="External"/><Relationship Id="rId5" Type="http://schemas.openxmlformats.org/officeDocument/2006/relationships/hyperlink" Target="https://www.aviris.fi/fi/etusivu" TargetMode="External"/><Relationship Id="rId4" Type="http://schemas.openxmlformats.org/officeDocument/2006/relationships/hyperlink" Target="https://www.nkl.fi/fi/etusivu/palvelut_nakovammaisille/lukeminen/daisy"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pksotu.fi/toiminta/monikulttuurisuus/" TargetMode="External"/><Relationship Id="rId2" Type="http://schemas.openxmlformats.org/officeDocument/2006/relationships/hyperlink" Target="https://selko.fi/" TargetMode="External"/><Relationship Id="rId1" Type="http://schemas.openxmlformats.org/officeDocument/2006/relationships/slideLayout" Target="../slideLayouts/slideLayout5.xml"/><Relationship Id="rId5" Type="http://schemas.openxmlformats.org/officeDocument/2006/relationships/hyperlink" Target="http://www.joensuu.fi/maahanmuuttajapalvelut" TargetMode="External"/><Relationship Id="rId4" Type="http://schemas.openxmlformats.org/officeDocument/2006/relationships/hyperlink" Target="http://jomoni.fi/"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05F39E-BEBB-42A1-8931-D071680E3011}"/>
              </a:ext>
            </a:extLst>
          </p:cNvPr>
          <p:cNvSpPr>
            <a:spLocks noGrp="1"/>
          </p:cNvSpPr>
          <p:nvPr>
            <p:ph type="ctrTitle"/>
          </p:nvPr>
        </p:nvSpPr>
        <p:spPr>
          <a:xfrm>
            <a:off x="914400" y="1628800"/>
            <a:ext cx="10363200" cy="1470025"/>
          </a:xfrm>
        </p:spPr>
        <p:txBody>
          <a:bodyPr/>
          <a:lstStyle/>
          <a:p>
            <a:r>
              <a:rPr lang="fi-FI" dirty="0"/>
              <a:t>Digiosaamisen tasot</a:t>
            </a:r>
          </a:p>
        </p:txBody>
      </p:sp>
      <p:sp>
        <p:nvSpPr>
          <p:cNvPr id="3" name="Alaotsikko 2">
            <a:extLst>
              <a:ext uri="{FF2B5EF4-FFF2-40B4-BE49-F238E27FC236}">
                <a16:creationId xmlns:a16="http://schemas.microsoft.com/office/drawing/2014/main" id="{C488BA6C-089A-400F-AF4B-B78D0DB879E8}"/>
              </a:ext>
            </a:extLst>
          </p:cNvPr>
          <p:cNvSpPr>
            <a:spLocks noGrp="1"/>
          </p:cNvSpPr>
          <p:nvPr>
            <p:ph type="subTitle" idx="1"/>
          </p:nvPr>
        </p:nvSpPr>
        <p:spPr>
          <a:xfrm>
            <a:off x="1828800" y="3212976"/>
            <a:ext cx="8534400" cy="1752600"/>
          </a:xfrm>
        </p:spPr>
        <p:txBody>
          <a:bodyPr/>
          <a:lstStyle/>
          <a:p>
            <a:r>
              <a:rPr lang="fi-FI" dirty="0"/>
              <a:t>Mitä ongelmia ja ratkaisuja digipalveluiden käyttämiseen liittyy?</a:t>
            </a:r>
          </a:p>
        </p:txBody>
      </p:sp>
    </p:spTree>
    <p:extLst>
      <p:ext uri="{BB962C8B-B14F-4D97-AF65-F5344CB8AC3E}">
        <p14:creationId xmlns:p14="http://schemas.microsoft.com/office/powerpoint/2010/main" val="59966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1BF75203-8E72-4DE9-A8BD-85C02ED91851}"/>
              </a:ext>
            </a:extLst>
          </p:cNvPr>
          <p:cNvSpPr>
            <a:spLocks noGrp="1"/>
          </p:cNvSpPr>
          <p:nvPr>
            <p:ph type="title"/>
          </p:nvPr>
        </p:nvSpPr>
        <p:spPr/>
        <p:txBody>
          <a:bodyPr/>
          <a:lstStyle/>
          <a:p>
            <a:r>
              <a:rPr lang="fi-FI" dirty="0"/>
              <a:t>Mitä digitukea Sylville on tarjolla?</a:t>
            </a:r>
          </a:p>
        </p:txBody>
      </p:sp>
      <p:sp>
        <p:nvSpPr>
          <p:cNvPr id="4" name="Sisällön paikkamerkki 3">
            <a:extLst>
              <a:ext uri="{FF2B5EF4-FFF2-40B4-BE49-F238E27FC236}">
                <a16:creationId xmlns:a16="http://schemas.microsoft.com/office/drawing/2014/main" id="{9C50C3FE-74F4-4CC4-AD94-80AA7CF098AB}"/>
              </a:ext>
            </a:extLst>
          </p:cNvPr>
          <p:cNvSpPr>
            <a:spLocks noGrp="1"/>
          </p:cNvSpPr>
          <p:nvPr>
            <p:ph idx="1"/>
          </p:nvPr>
        </p:nvSpPr>
        <p:spPr>
          <a:xfrm>
            <a:off x="479376" y="1166018"/>
            <a:ext cx="10972800" cy="4525963"/>
          </a:xfrm>
        </p:spPr>
        <p:txBody>
          <a:bodyPr>
            <a:normAutofit fontScale="85000" lnSpcReduction="20000"/>
          </a:bodyPr>
          <a:lstStyle/>
          <a:p>
            <a:pPr marL="0" indent="0">
              <a:buNone/>
            </a:pPr>
            <a:endParaRPr lang="fi-FI" dirty="0"/>
          </a:p>
          <a:p>
            <a:r>
              <a:rPr lang="fi-FI" dirty="0"/>
              <a:t>Usein motivaatio käyttää laitteita löytyy, kun siihen on hyvä syy. Sylvin kohdalla vaikkapa videopuhelut lastenlasten kanssa tai neulontaohjeiden katsominen </a:t>
            </a:r>
            <a:r>
              <a:rPr lang="fi-FI" dirty="0" err="1"/>
              <a:t>Youtubesta</a:t>
            </a:r>
            <a:r>
              <a:rPr lang="fi-FI" dirty="0"/>
              <a:t> voi innostaa laitteen käytön opetteluun. </a:t>
            </a:r>
          </a:p>
          <a:p>
            <a:r>
              <a:rPr lang="fi-FI" dirty="0"/>
              <a:t>Arvion mukaan yli 65-vuotiaista noin 500 000 ei käytä tietotekniikkaa ollenkaan. (Tilastokeskus 2017)</a:t>
            </a:r>
          </a:p>
          <a:p>
            <a:r>
              <a:rPr lang="fi-FI" dirty="0"/>
              <a:t>Digitukea Sylvi voi saada Kiihtelysvaarassa Joen Severin senioreiden vertaisohjaajalta </a:t>
            </a:r>
            <a:r>
              <a:rPr lang="fi-FI" dirty="0">
                <a:hlinkClick r:id="rId2"/>
              </a:rPr>
              <a:t>https://sites.google.com/site/joenseveriyhdistys/</a:t>
            </a:r>
            <a:endParaRPr lang="fi-FI" dirty="0"/>
          </a:p>
          <a:p>
            <a:r>
              <a:rPr lang="fi-FI" dirty="0"/>
              <a:t>Monet seniorit toivovat kotiin tuotavaa digitukea. Kotiin vietävän digituen kokeilun on Pohjois-Karjalassa toteuttanut Lieksan Kristillisen opiston Valpas oy </a:t>
            </a:r>
            <a:r>
              <a:rPr lang="fi-FI" dirty="0">
                <a:hlinkClick r:id="rId3"/>
              </a:rPr>
              <a:t>https://www.valpasratkaisut.fi/yritys</a:t>
            </a:r>
            <a:endParaRPr lang="fi-FI" dirty="0"/>
          </a:p>
          <a:p>
            <a:endParaRPr lang="fi-FI" dirty="0"/>
          </a:p>
        </p:txBody>
      </p:sp>
    </p:spTree>
    <p:extLst>
      <p:ext uri="{BB962C8B-B14F-4D97-AF65-F5344CB8AC3E}">
        <p14:creationId xmlns:p14="http://schemas.microsoft.com/office/powerpoint/2010/main" val="2534115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7ACA49-2D33-4898-B9C4-4A5409281D5C}"/>
              </a:ext>
            </a:extLst>
          </p:cNvPr>
          <p:cNvSpPr>
            <a:spLocks noGrp="1"/>
          </p:cNvSpPr>
          <p:nvPr>
            <p:ph type="title"/>
          </p:nvPr>
        </p:nvSpPr>
        <p:spPr/>
        <p:txBody>
          <a:bodyPr>
            <a:normAutofit/>
          </a:bodyPr>
          <a:lstStyle/>
          <a:p>
            <a:r>
              <a:rPr lang="fi-FI" sz="3200" b="1" dirty="0"/>
              <a:t>Leevi Alasalmi, 18 v, pelialan opiskelija, Outokumpu</a:t>
            </a:r>
          </a:p>
        </p:txBody>
      </p:sp>
      <p:pic>
        <p:nvPicPr>
          <p:cNvPr id="6" name="Sisällön paikkamerkki 5" descr="Kuva, joka sisältää kohteen clipart-kuva&#10;&#10;Kuvaus luotu automaattisesti">
            <a:extLst>
              <a:ext uri="{FF2B5EF4-FFF2-40B4-BE49-F238E27FC236}">
                <a16:creationId xmlns:a16="http://schemas.microsoft.com/office/drawing/2014/main" id="{ACB3FAD2-2C36-4C24-8163-C285FF8B0804}"/>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51384" y="1844824"/>
            <a:ext cx="2480415" cy="4525963"/>
          </a:xfrm>
        </p:spPr>
      </p:pic>
      <p:sp>
        <p:nvSpPr>
          <p:cNvPr id="4" name="Sisällön paikkamerkki 3">
            <a:extLst>
              <a:ext uri="{FF2B5EF4-FFF2-40B4-BE49-F238E27FC236}">
                <a16:creationId xmlns:a16="http://schemas.microsoft.com/office/drawing/2014/main" id="{A0FBF153-94F0-419C-8109-16974710CEEA}"/>
              </a:ext>
            </a:extLst>
          </p:cNvPr>
          <p:cNvSpPr>
            <a:spLocks noGrp="1"/>
          </p:cNvSpPr>
          <p:nvPr>
            <p:ph sz="half" idx="2"/>
          </p:nvPr>
        </p:nvSpPr>
        <p:spPr>
          <a:xfrm>
            <a:off x="3575720" y="1600203"/>
            <a:ext cx="8006680" cy="4525963"/>
          </a:xfrm>
        </p:spPr>
        <p:txBody>
          <a:bodyPr>
            <a:normAutofit fontScale="92500" lnSpcReduction="20000"/>
          </a:bodyPr>
          <a:lstStyle/>
          <a:p>
            <a:r>
              <a:rPr lang="fi-FI" dirty="0"/>
              <a:t>Leevi on sitä sukupolvea, joka on syntynyt </a:t>
            </a:r>
            <a:r>
              <a:rPr lang="fi-FI" dirty="0" err="1"/>
              <a:t>pleikkaohjain</a:t>
            </a:r>
            <a:r>
              <a:rPr lang="fi-FI" dirty="0"/>
              <a:t> kädessään. Tablettia hän käyttänyt ala-asteelta lähtien ja älypuhelimenkin hän sai ensimmäiselle luokalle mennessään. Leevi oppii hyvin näppärästi käyttämään uusiakin digilaitteita ja osaa koodata. Tultuaan täysi-ikäiseksi Leevin pitäisi nyt hoitaa asioita verottajan ja </a:t>
            </a:r>
            <a:r>
              <a:rPr lang="fi-FI" dirty="0" err="1"/>
              <a:t>KELAn</a:t>
            </a:r>
            <a:r>
              <a:rPr lang="fi-FI" dirty="0"/>
              <a:t> kanssa. Omat terveysasiatkin pitäisi hoitaa, mutta miten? Leevi ei tiedä, onko näitä asioita varten olemassa kenties joitakin nettisivuja?  Omat pankkitunnukset Leevillä on ollut 15-vuotiaasta lähtien. Mistä Leevi saa tietoa olemassa olevista palveluista ja opastusta niiden käyttöön? </a:t>
            </a:r>
          </a:p>
        </p:txBody>
      </p:sp>
    </p:spTree>
    <p:extLst>
      <p:ext uri="{BB962C8B-B14F-4D97-AF65-F5344CB8AC3E}">
        <p14:creationId xmlns:p14="http://schemas.microsoft.com/office/powerpoint/2010/main" val="263390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7851C6-79ED-489B-9FAC-351AA27E3AE2}"/>
              </a:ext>
            </a:extLst>
          </p:cNvPr>
          <p:cNvSpPr>
            <a:spLocks noGrp="1"/>
          </p:cNvSpPr>
          <p:nvPr>
            <p:ph type="title"/>
          </p:nvPr>
        </p:nvSpPr>
        <p:spPr/>
        <p:txBody>
          <a:bodyPr/>
          <a:lstStyle/>
          <a:p>
            <a:r>
              <a:rPr lang="fi-FI" b="1" dirty="0"/>
              <a:t>Mitä digitukea Leeville on tarjolla ?</a:t>
            </a:r>
          </a:p>
        </p:txBody>
      </p:sp>
      <p:sp>
        <p:nvSpPr>
          <p:cNvPr id="3" name="Sisällön paikkamerkki 2">
            <a:extLst>
              <a:ext uri="{FF2B5EF4-FFF2-40B4-BE49-F238E27FC236}">
                <a16:creationId xmlns:a16="http://schemas.microsoft.com/office/drawing/2014/main" id="{2E0AA57D-CF81-4E2B-8A60-7ACD4167273A}"/>
              </a:ext>
            </a:extLst>
          </p:cNvPr>
          <p:cNvSpPr>
            <a:spLocks noGrp="1"/>
          </p:cNvSpPr>
          <p:nvPr>
            <p:ph idx="1"/>
          </p:nvPr>
        </p:nvSpPr>
        <p:spPr/>
        <p:txBody>
          <a:bodyPr>
            <a:normAutofit fontScale="85000" lnSpcReduction="10000"/>
          </a:bodyPr>
          <a:lstStyle/>
          <a:p>
            <a:r>
              <a:rPr lang="fi-FI" dirty="0"/>
              <a:t>Suomi.fi sivustolle on koottu sähköisiä palveluita kansalaisen eri elämäntilanteisiin </a:t>
            </a:r>
            <a:r>
              <a:rPr lang="fi-FI" dirty="0">
                <a:hlinkClick r:id="rId2"/>
              </a:rPr>
              <a:t>https://www.suomi.fi/etusivu/</a:t>
            </a:r>
            <a:r>
              <a:rPr lang="fi-FI" dirty="0"/>
              <a:t> </a:t>
            </a:r>
          </a:p>
          <a:p>
            <a:r>
              <a:rPr lang="fi-FI" dirty="0"/>
              <a:t>Usein sähköisten palveluiden käyttöön saa opastusta sivuston </a:t>
            </a:r>
            <a:r>
              <a:rPr lang="fi-FI" dirty="0" err="1"/>
              <a:t>chat</a:t>
            </a:r>
            <a:r>
              <a:rPr lang="fi-FI" dirty="0"/>
              <a:t> palvelun kautta. Netissä olevat ohjeet ja chatit riittävät opastukseksi palvelun käyttöön henkilölle, jolla on hyvät digitaidot</a:t>
            </a:r>
          </a:p>
          <a:p>
            <a:r>
              <a:rPr lang="fi-FI" dirty="0"/>
              <a:t>Esimerkiksi Kanta.fi palveluilla on tukisivusto: </a:t>
            </a:r>
            <a:r>
              <a:rPr lang="fi-FI" dirty="0">
                <a:hlinkClick r:id="rId3"/>
              </a:rPr>
              <a:t>https://www.kanta.fi/tuki</a:t>
            </a:r>
            <a:r>
              <a:rPr lang="fi-FI" dirty="0"/>
              <a:t> </a:t>
            </a:r>
          </a:p>
          <a:p>
            <a:r>
              <a:rPr lang="fi-FI" dirty="0"/>
              <a:t>Käytännössä Leevin täytyy osata etsiä palveluita netistä oikeilla hakusanoilla. Leevi voi saada paremmin tietoa sähköisistä palveluista, jos niiden tarjoajat mainostavat nuorten suosimilla kanavilla.</a:t>
            </a:r>
          </a:p>
        </p:txBody>
      </p:sp>
    </p:spTree>
    <p:extLst>
      <p:ext uri="{BB962C8B-B14F-4D97-AF65-F5344CB8AC3E}">
        <p14:creationId xmlns:p14="http://schemas.microsoft.com/office/powerpoint/2010/main" val="366691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54A256-6C8F-4B3D-83EE-4BF1216E4D2E}"/>
              </a:ext>
            </a:extLst>
          </p:cNvPr>
          <p:cNvSpPr>
            <a:spLocks noGrp="1"/>
          </p:cNvSpPr>
          <p:nvPr>
            <p:ph type="title"/>
          </p:nvPr>
        </p:nvSpPr>
        <p:spPr/>
        <p:txBody>
          <a:bodyPr>
            <a:noAutofit/>
          </a:bodyPr>
          <a:lstStyle/>
          <a:p>
            <a:r>
              <a:rPr lang="fi-FI" sz="3600" b="1" dirty="0"/>
              <a:t>Ritva Lehikoinen, 65 v, eläkeläinen, Rantakylä, Joensuu</a:t>
            </a:r>
          </a:p>
        </p:txBody>
      </p:sp>
      <p:sp>
        <p:nvSpPr>
          <p:cNvPr id="3" name="Sisällön paikkamerkki 2">
            <a:extLst>
              <a:ext uri="{FF2B5EF4-FFF2-40B4-BE49-F238E27FC236}">
                <a16:creationId xmlns:a16="http://schemas.microsoft.com/office/drawing/2014/main" id="{4A2CA68A-C015-4CEE-8CCE-9A55796F74F2}"/>
              </a:ext>
            </a:extLst>
          </p:cNvPr>
          <p:cNvSpPr>
            <a:spLocks noGrp="1"/>
          </p:cNvSpPr>
          <p:nvPr>
            <p:ph sz="half" idx="1"/>
          </p:nvPr>
        </p:nvSpPr>
        <p:spPr>
          <a:xfrm>
            <a:off x="609600" y="1417638"/>
            <a:ext cx="6162372" cy="4525963"/>
          </a:xfrm>
        </p:spPr>
        <p:txBody>
          <a:bodyPr>
            <a:normAutofit fontScale="77500" lnSpcReduction="20000"/>
          </a:bodyPr>
          <a:lstStyle/>
          <a:p>
            <a:r>
              <a:rPr lang="fi-FI" dirty="0"/>
              <a:t>Ritva on kiinnostunut uudesta tekniikasta ja hänellä onkin jo älypuhelin ja läppäri. Läppärillä hän pitää Skypen kautta yhteyttä sukulaisiin ja ystäviin. Tablettikin olisi kiva hankkia ja katsoa sillä vanhoja suomalaisia elokuvia YLE Areenasta kesämökillä. Älypuhelimella on helppo kuvata lapsenlapsia ja jakaa kuvia Facebookissa ja Instagramissa. Ritvalla on Gmail sähköpostiosoite ja hän haluaisi oppia käyttämään googletiliään monipuolisemmin. Hän on kuullut, että puhelimen voi synkronoida googletilin kanssa niin, että kuvat tallentuvat automaattisesti googlen pilvipalveluun. Mistä Ritva saa apua googletilin synkronointiin ja neuvoja sopivan tabletin hankkimiseen? </a:t>
            </a:r>
          </a:p>
        </p:txBody>
      </p:sp>
      <p:pic>
        <p:nvPicPr>
          <p:cNvPr id="6" name="Sisällön paikkamerkki 5">
            <a:extLst>
              <a:ext uri="{FF2B5EF4-FFF2-40B4-BE49-F238E27FC236}">
                <a16:creationId xmlns:a16="http://schemas.microsoft.com/office/drawing/2014/main" id="{95637893-D36B-4AE9-8B93-66CD7F0DF6D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824192" y="864131"/>
            <a:ext cx="2705988" cy="5385895"/>
          </a:xfrm>
        </p:spPr>
      </p:pic>
    </p:spTree>
    <p:extLst>
      <p:ext uri="{BB962C8B-B14F-4D97-AF65-F5344CB8AC3E}">
        <p14:creationId xmlns:p14="http://schemas.microsoft.com/office/powerpoint/2010/main" val="3358464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EB1FA5-002C-4F36-B515-5C00CBFFDDA3}"/>
              </a:ext>
            </a:extLst>
          </p:cNvPr>
          <p:cNvSpPr>
            <a:spLocks noGrp="1"/>
          </p:cNvSpPr>
          <p:nvPr>
            <p:ph type="title"/>
          </p:nvPr>
        </p:nvSpPr>
        <p:spPr/>
        <p:txBody>
          <a:bodyPr/>
          <a:lstStyle/>
          <a:p>
            <a:r>
              <a:rPr lang="fi-FI" b="1" dirty="0"/>
              <a:t>Mitä digitukea Ritvalle on tarjolla ?</a:t>
            </a:r>
          </a:p>
        </p:txBody>
      </p:sp>
      <p:sp>
        <p:nvSpPr>
          <p:cNvPr id="3" name="Sisällön paikkamerkki 2">
            <a:extLst>
              <a:ext uri="{FF2B5EF4-FFF2-40B4-BE49-F238E27FC236}">
                <a16:creationId xmlns:a16="http://schemas.microsoft.com/office/drawing/2014/main" id="{8B1F0691-4F69-4C2F-95EF-41ABB1AAC1BE}"/>
              </a:ext>
            </a:extLst>
          </p:cNvPr>
          <p:cNvSpPr>
            <a:spLocks noGrp="1"/>
          </p:cNvSpPr>
          <p:nvPr>
            <p:ph idx="1"/>
          </p:nvPr>
        </p:nvSpPr>
        <p:spPr/>
        <p:txBody>
          <a:bodyPr>
            <a:normAutofit/>
          </a:bodyPr>
          <a:lstStyle/>
          <a:p>
            <a:r>
              <a:rPr lang="fi-FI" sz="2000" dirty="0"/>
              <a:t>Senioreiden tietotekniikka yhdistys Enter ry on koonnut Seniorin oppaan tietokoneen, tabletin ja älypuhelimien hankintaan  </a:t>
            </a:r>
            <a:r>
              <a:rPr lang="fi-FI" sz="2000" dirty="0">
                <a:hlinkClick r:id="rId2"/>
              </a:rPr>
              <a:t>https://entersenior-fi-bin.directo.fi/@Bin/4f84bb281eceafb3f3f81fe07a70fdbb/1552546300/application/pdf/2160883/ValintaopasLopullinen.pdf</a:t>
            </a:r>
            <a:endParaRPr lang="fi-FI" sz="2000" dirty="0"/>
          </a:p>
          <a:p>
            <a:r>
              <a:rPr lang="fi-FI" sz="2000" dirty="0"/>
              <a:t>Ritva on hyvässä asemassa paitsi omien taitojensa myös digituen saatavuuden suhteen. Joensuun kaupunkialueella digitukea on tarjolla jokaisena arkipäivänä </a:t>
            </a:r>
          </a:p>
          <a:p>
            <a:r>
              <a:rPr lang="fi-FI" sz="2000" dirty="0"/>
              <a:t>Joensuun Kansalaistalolla </a:t>
            </a:r>
            <a:r>
              <a:rPr lang="fi-FI" sz="2000" dirty="0">
                <a:hlinkClick r:id="rId3"/>
              </a:rPr>
              <a:t>http://www.kansalaistalo.fi/?page_id=104</a:t>
            </a:r>
            <a:endParaRPr lang="fi-FI" sz="2000" dirty="0"/>
          </a:p>
          <a:p>
            <a:r>
              <a:rPr lang="fi-FI" sz="2000" dirty="0"/>
              <a:t>Joensuun Torikievarissa: </a:t>
            </a:r>
            <a:r>
              <a:rPr lang="fi-FI" sz="2000" dirty="0">
                <a:hlinkClick r:id="rId4"/>
              </a:rPr>
              <a:t>http://www.pkmielenterveydentuki.fi/torikievari</a:t>
            </a:r>
            <a:endParaRPr lang="fi-FI" sz="2000" dirty="0"/>
          </a:p>
          <a:p>
            <a:r>
              <a:rPr lang="fi-FI" sz="2000" dirty="0"/>
              <a:t>Joensuun </a:t>
            </a:r>
            <a:r>
              <a:rPr lang="fi-FI" sz="2000" dirty="0" err="1"/>
              <a:t>yhteistötalo</a:t>
            </a:r>
            <a:r>
              <a:rPr lang="fi-FI" sz="2000" dirty="0"/>
              <a:t> Satamassa: </a:t>
            </a:r>
            <a:r>
              <a:rPr lang="fi-FI" sz="2000" dirty="0">
                <a:hlinkClick r:id="rId5"/>
              </a:rPr>
              <a:t>https://www.jelli.fi/2018/06/29/digineuvontaa-yhteisotalo-satamalla/</a:t>
            </a:r>
            <a:endParaRPr lang="fi-FI" sz="2000" dirty="0"/>
          </a:p>
          <a:p>
            <a:r>
              <a:rPr lang="fi-FI" sz="2000" dirty="0"/>
              <a:t>Joen Severin ohjausklinikat: </a:t>
            </a:r>
            <a:r>
              <a:rPr lang="fi-FI" sz="2000" dirty="0">
                <a:hlinkClick r:id="rId6"/>
              </a:rPr>
              <a:t>https://sites.google.com/site/joenseveriyhdistys/</a:t>
            </a:r>
            <a:endParaRPr lang="fi-FI" sz="2000" dirty="0"/>
          </a:p>
          <a:p>
            <a:r>
              <a:rPr lang="fi-FI" sz="2000" dirty="0"/>
              <a:t>Joen Severi: 050 360 5051</a:t>
            </a:r>
          </a:p>
        </p:txBody>
      </p:sp>
    </p:spTree>
    <p:extLst>
      <p:ext uri="{BB962C8B-B14F-4D97-AF65-F5344CB8AC3E}">
        <p14:creationId xmlns:p14="http://schemas.microsoft.com/office/powerpoint/2010/main" val="171228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87D9E0-74B7-4D35-91E5-4D74A4CBD2B6}"/>
              </a:ext>
            </a:extLst>
          </p:cNvPr>
          <p:cNvSpPr>
            <a:spLocks noGrp="1"/>
          </p:cNvSpPr>
          <p:nvPr>
            <p:ph type="title"/>
          </p:nvPr>
        </p:nvSpPr>
        <p:spPr/>
        <p:txBody>
          <a:bodyPr>
            <a:noAutofit/>
          </a:bodyPr>
          <a:lstStyle/>
          <a:p>
            <a:r>
              <a:rPr lang="fi-FI" sz="3600" b="1" dirty="0"/>
              <a:t>Anna Mäki, 47 v, yhdistyksen rahastonhoitaja, Vehkapuro</a:t>
            </a:r>
          </a:p>
        </p:txBody>
      </p:sp>
      <p:pic>
        <p:nvPicPr>
          <p:cNvPr id="6" name="Sisällön paikkamerkki 5" descr="Kuva, joka sisältää kohteen teksti&#10;&#10;Kuvaus luotu automaattisesti">
            <a:extLst>
              <a:ext uri="{FF2B5EF4-FFF2-40B4-BE49-F238E27FC236}">
                <a16:creationId xmlns:a16="http://schemas.microsoft.com/office/drawing/2014/main" id="{09C402E2-6E28-4C45-9837-73C5A0E671F8}"/>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79376" y="1834284"/>
            <a:ext cx="4878364" cy="4464496"/>
          </a:xfrm>
        </p:spPr>
      </p:pic>
      <p:sp>
        <p:nvSpPr>
          <p:cNvPr id="4" name="Sisällön paikkamerkki 3">
            <a:extLst>
              <a:ext uri="{FF2B5EF4-FFF2-40B4-BE49-F238E27FC236}">
                <a16:creationId xmlns:a16="http://schemas.microsoft.com/office/drawing/2014/main" id="{D79A3860-68B2-4C66-BCBF-0486457159C3}"/>
              </a:ext>
            </a:extLst>
          </p:cNvPr>
          <p:cNvSpPr>
            <a:spLocks noGrp="1"/>
          </p:cNvSpPr>
          <p:nvPr>
            <p:ph sz="half" idx="2"/>
          </p:nvPr>
        </p:nvSpPr>
        <p:spPr>
          <a:xfrm>
            <a:off x="5357740" y="1600203"/>
            <a:ext cx="6224660" cy="4525963"/>
          </a:xfrm>
        </p:spPr>
        <p:txBody>
          <a:bodyPr>
            <a:normAutofit fontScale="70000" lnSpcReduction="20000"/>
          </a:bodyPr>
          <a:lstStyle/>
          <a:p>
            <a:r>
              <a:rPr lang="fi-FI" dirty="0"/>
              <a:t>Anna on harrastejärjestönsä rahastonhoitaja. Hän tekee kirjanpidon ja jäsenrekisterin ylläpidon Excelillä, mutta haluaisi oppia käyttämään kirjanpito-ohjelmaa. Onkohan siihen olemassa hyviä ilmaisohjelmia? Yhdistyksen toimintasuunnitelmat ja -kertomukset olisi kätevää tehdä pilvipalvelussa, mutta vaikkapa Google </a:t>
            </a:r>
            <a:r>
              <a:rPr lang="fi-FI" dirty="0" err="1"/>
              <a:t>Driven</a:t>
            </a:r>
            <a:r>
              <a:rPr lang="fi-FI" dirty="0"/>
              <a:t> käyttöön olisi hyvä saada koulutusta.  Yhdistyksen nettisivujen päivityksessäkin tarvittaisiin apua. Sivuja on päivittänyt Annan poika, joka on nyt muuttamassa toiselle paikkakunnalle opiskelemaan. Järjestöjä kehotetaan rohkeasti digiloikkaamaan, mutta mitä ovat ne uudet ketterät digitaaliset ratkaisut, joista puhutaan?  Mistä yhdistys saa apua oman digiosaamisensa kehittämiseen?</a:t>
            </a:r>
          </a:p>
        </p:txBody>
      </p:sp>
    </p:spTree>
    <p:extLst>
      <p:ext uri="{BB962C8B-B14F-4D97-AF65-F5344CB8AC3E}">
        <p14:creationId xmlns:p14="http://schemas.microsoft.com/office/powerpoint/2010/main" val="517277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2F8705-1DC9-4C6E-8A06-81C7EF372A3E}"/>
              </a:ext>
            </a:extLst>
          </p:cNvPr>
          <p:cNvSpPr>
            <a:spLocks noGrp="1"/>
          </p:cNvSpPr>
          <p:nvPr>
            <p:ph type="title"/>
          </p:nvPr>
        </p:nvSpPr>
        <p:spPr/>
        <p:txBody>
          <a:bodyPr>
            <a:normAutofit fontScale="90000"/>
          </a:bodyPr>
          <a:lstStyle/>
          <a:p>
            <a:r>
              <a:rPr lang="fi-FI" b="1" dirty="0"/>
              <a:t>Miten Anna voi tukea järjestönsä digiloikkaa?</a:t>
            </a:r>
          </a:p>
        </p:txBody>
      </p:sp>
      <p:sp>
        <p:nvSpPr>
          <p:cNvPr id="3" name="Sisällön paikkamerkki 2">
            <a:extLst>
              <a:ext uri="{FF2B5EF4-FFF2-40B4-BE49-F238E27FC236}">
                <a16:creationId xmlns:a16="http://schemas.microsoft.com/office/drawing/2014/main" id="{FE03E960-0349-4DDF-9555-C7CD0FE50C53}"/>
              </a:ext>
            </a:extLst>
          </p:cNvPr>
          <p:cNvSpPr>
            <a:spLocks noGrp="1"/>
          </p:cNvSpPr>
          <p:nvPr>
            <p:ph idx="1"/>
          </p:nvPr>
        </p:nvSpPr>
        <p:spPr/>
        <p:txBody>
          <a:bodyPr>
            <a:normAutofit fontScale="70000" lnSpcReduction="20000"/>
          </a:bodyPr>
          <a:lstStyle/>
          <a:p>
            <a:r>
              <a:rPr lang="fi-FI" sz="3400" dirty="0"/>
              <a:t>Pohjois-Karjalan yhdistykset kokoaa yhteen </a:t>
            </a:r>
            <a:r>
              <a:rPr lang="fi-FI" sz="3400" dirty="0" err="1"/>
              <a:t>Jelli</a:t>
            </a:r>
            <a:r>
              <a:rPr lang="fi-FI" sz="3400" dirty="0"/>
              <a:t> -järjestötietopalvelu </a:t>
            </a:r>
            <a:r>
              <a:rPr lang="fi-FI" sz="3400" dirty="0">
                <a:hlinkClick r:id="rId2"/>
              </a:rPr>
              <a:t>https://www.jelli.fi/</a:t>
            </a:r>
            <a:endParaRPr lang="fi-FI" sz="3400" dirty="0"/>
          </a:p>
          <a:p>
            <a:r>
              <a:rPr lang="fi-FI" sz="3400" dirty="0"/>
              <a:t>Pohjois-Karjalan sosiaaliturvayhdistyksen KATHY-toiminta järjestää monipuolisia tietotekniikkakoulutuksia yhdistyksille </a:t>
            </a:r>
            <a:r>
              <a:rPr lang="fi-FI" sz="3400" dirty="0">
                <a:hlinkClick r:id="rId3"/>
              </a:rPr>
              <a:t>https://www.pksotu.fi/toiminta/jarjestot/kathy-toiminta/</a:t>
            </a:r>
            <a:endParaRPr lang="fi-FI" sz="3400" dirty="0"/>
          </a:p>
          <a:p>
            <a:r>
              <a:rPr lang="fi-FI" sz="3400" dirty="0"/>
              <a:t>Järjestöjen digitalisaation tilannetta kuvaava Järjestödigi -kartoitus on toteutettu 2018 Avoine </a:t>
            </a:r>
            <a:r>
              <a:rPr lang="fi-FI" sz="3400" dirty="0" err="1"/>
              <a:t>Oy:n,TIEKE</a:t>
            </a:r>
            <a:r>
              <a:rPr lang="fi-FI" sz="3400" dirty="0"/>
              <a:t> Tietoyhteiskunnan kehittämiskeskus ry:n ja Viestintä-Piritta Oy:n yhteistyönä. </a:t>
            </a:r>
            <a:r>
              <a:rPr lang="fi-FI" sz="3400" dirty="0">
                <a:hlinkClick r:id="rId4"/>
              </a:rPr>
              <a:t>https://www.avoine.fi/site/assets/files/1474/jarjestodigi_whitepaper2018.pdf</a:t>
            </a:r>
            <a:endParaRPr lang="fi-FI" sz="3400" dirty="0"/>
          </a:p>
          <a:p>
            <a:pPr marL="0" indent="0">
              <a:buNone/>
            </a:pPr>
            <a:r>
              <a:rPr lang="fi-FI" sz="3400" dirty="0"/>
              <a:t> </a:t>
            </a:r>
          </a:p>
          <a:p>
            <a:r>
              <a:rPr lang="fi-FI" sz="3400" dirty="0"/>
              <a:t>Anna voi ryhtyä järjestönsä digikaveriksi: </a:t>
            </a:r>
            <a:r>
              <a:rPr lang="fi-FI" sz="3400" dirty="0">
                <a:hlinkClick r:id="rId5"/>
              </a:rPr>
              <a:t>https://www.jelli.fi/yhdistykset_yhteistyossa/jarjesto-2-0-hanke/digikehittaminen/43481-2/</a:t>
            </a:r>
            <a:endParaRPr lang="fi-FI" sz="3400" dirty="0"/>
          </a:p>
          <a:p>
            <a:endParaRPr lang="fi-FI" dirty="0"/>
          </a:p>
        </p:txBody>
      </p:sp>
    </p:spTree>
    <p:extLst>
      <p:ext uri="{BB962C8B-B14F-4D97-AF65-F5344CB8AC3E}">
        <p14:creationId xmlns:p14="http://schemas.microsoft.com/office/powerpoint/2010/main" val="1286689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F64080-843F-4B9D-82F6-05CA7461F839}"/>
              </a:ext>
            </a:extLst>
          </p:cNvPr>
          <p:cNvSpPr>
            <a:spLocks noGrp="1"/>
          </p:cNvSpPr>
          <p:nvPr>
            <p:ph type="title"/>
          </p:nvPr>
        </p:nvSpPr>
        <p:spPr/>
        <p:txBody>
          <a:bodyPr/>
          <a:lstStyle/>
          <a:p>
            <a:r>
              <a:rPr lang="fi-FI" b="1" dirty="0"/>
              <a:t>Aapo Jormanainen, työtön, 57 v, Valtimo</a:t>
            </a:r>
          </a:p>
        </p:txBody>
      </p:sp>
      <p:sp>
        <p:nvSpPr>
          <p:cNvPr id="3" name="Sisällön paikkamerkki 2">
            <a:extLst>
              <a:ext uri="{FF2B5EF4-FFF2-40B4-BE49-F238E27FC236}">
                <a16:creationId xmlns:a16="http://schemas.microsoft.com/office/drawing/2014/main" id="{515EE03B-FF7C-4DD7-B3B5-D7A74A41986C}"/>
              </a:ext>
            </a:extLst>
          </p:cNvPr>
          <p:cNvSpPr>
            <a:spLocks noGrp="1"/>
          </p:cNvSpPr>
          <p:nvPr>
            <p:ph sz="half" idx="1"/>
          </p:nvPr>
        </p:nvSpPr>
        <p:spPr>
          <a:xfrm>
            <a:off x="609600" y="1484784"/>
            <a:ext cx="6350496" cy="4248472"/>
          </a:xfrm>
        </p:spPr>
        <p:txBody>
          <a:bodyPr>
            <a:noAutofit/>
          </a:bodyPr>
          <a:lstStyle/>
          <a:p>
            <a:r>
              <a:rPr lang="fi-FI" sz="1800" dirty="0"/>
              <a:t>Aapo on ollut työttömänä rakennusmiehen ammatista kolmen vuoden ajan. Hänet on ohjeistettu hoitamaan asiointi työvoimaviranomaisten kanssa netin kautta. Aapon pöytätietokone on melkein kymmenen vuotta vanha ja kaipaisi kipeästi päivitystä. Aapolla ei ole varaa ostaa uutta konetta, vaikka asioiden hoito vanhalla koneella onkin välillä melkein mahdotonta. Nettiasiointiin Aapo saa puhelimitse apua työvoimaviranomaisilta, mutta työvoimaviranomaisen näkymä ruudulla neuvontatilanteessa on erilainen kuin Aapon näkymä. Tämä hankaloittaa neuvontatilannetta. Sähköposti Aapolla on, mutta hän käyttää sitä harvoin, jos koskaan. Mistä Aapo saa apua uuden koneen hankintaan ja kasvokkain annettua neuvontaa työvoimapalveluiden ja sähköpostin käyttöön? </a:t>
            </a:r>
          </a:p>
        </p:txBody>
      </p:sp>
      <p:pic>
        <p:nvPicPr>
          <p:cNvPr id="6" name="Sisällön paikkamerkki 5">
            <a:extLst>
              <a:ext uri="{FF2B5EF4-FFF2-40B4-BE49-F238E27FC236}">
                <a16:creationId xmlns:a16="http://schemas.microsoft.com/office/drawing/2014/main" id="{18C785D3-D3A9-45F7-95C2-5318CD7675D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077922" y="1600200"/>
            <a:ext cx="3624155" cy="4525963"/>
          </a:xfrm>
        </p:spPr>
      </p:pic>
    </p:spTree>
    <p:extLst>
      <p:ext uri="{BB962C8B-B14F-4D97-AF65-F5344CB8AC3E}">
        <p14:creationId xmlns:p14="http://schemas.microsoft.com/office/powerpoint/2010/main" val="3189298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303F0D-4508-4A88-AB62-9B5E80F47D98}"/>
              </a:ext>
            </a:extLst>
          </p:cNvPr>
          <p:cNvSpPr>
            <a:spLocks noGrp="1"/>
          </p:cNvSpPr>
          <p:nvPr>
            <p:ph type="title"/>
          </p:nvPr>
        </p:nvSpPr>
        <p:spPr/>
        <p:txBody>
          <a:bodyPr/>
          <a:lstStyle/>
          <a:p>
            <a:r>
              <a:rPr lang="fi-FI" b="1" dirty="0"/>
              <a:t>Mitä digitukea Aapolle on tarjolla?</a:t>
            </a:r>
          </a:p>
        </p:txBody>
      </p:sp>
      <p:sp>
        <p:nvSpPr>
          <p:cNvPr id="3" name="Sisällön paikkamerkki 2">
            <a:extLst>
              <a:ext uri="{FF2B5EF4-FFF2-40B4-BE49-F238E27FC236}">
                <a16:creationId xmlns:a16="http://schemas.microsoft.com/office/drawing/2014/main" id="{CB9ACAAA-5757-4B79-A20C-D0A03087C75C}"/>
              </a:ext>
            </a:extLst>
          </p:cNvPr>
          <p:cNvSpPr>
            <a:spLocks noGrp="1"/>
          </p:cNvSpPr>
          <p:nvPr>
            <p:ph idx="1"/>
          </p:nvPr>
        </p:nvSpPr>
        <p:spPr>
          <a:xfrm>
            <a:off x="609600" y="1394205"/>
            <a:ext cx="10972800" cy="4525963"/>
          </a:xfrm>
        </p:spPr>
        <p:txBody>
          <a:bodyPr>
            <a:normAutofit fontScale="62500" lnSpcReduction="20000"/>
          </a:bodyPr>
          <a:lstStyle/>
          <a:p>
            <a:r>
              <a:rPr lang="fi-FI" dirty="0"/>
              <a:t>Aapo voi saada digiopastusta Näre ry:n Valtimon Tapaamistuvalta </a:t>
            </a:r>
            <a:r>
              <a:rPr lang="fi-FI" dirty="0">
                <a:hlinkClick r:id="rId2"/>
              </a:rPr>
              <a:t>http://www.nare.fi/</a:t>
            </a:r>
            <a:endParaRPr lang="fi-FI" dirty="0"/>
          </a:p>
          <a:p>
            <a:r>
              <a:rPr lang="fi-FI" dirty="0"/>
              <a:t>Pohjois-Karjalan Työttömien Yhdistysten Toimintajärjestö ry:n palvelut Valtimolla: Kasvokkain annettua digiopastusta sekä neuvontaa työvoimapalveluista ja toimeentulotuesta sopimuksen mukaan Tapaamistuvalla tai kirjaston nettipisteellä </a:t>
            </a:r>
            <a:r>
              <a:rPr lang="fi-FI" dirty="0">
                <a:hlinkClick r:id="rId3"/>
              </a:rPr>
              <a:t>https://www.pktt.fi</a:t>
            </a:r>
            <a:r>
              <a:rPr lang="fi-FI" dirty="0"/>
              <a:t>/</a:t>
            </a:r>
          </a:p>
          <a:p>
            <a:r>
              <a:rPr lang="fi-FI" dirty="0"/>
              <a:t>Pohjois-Karjalan sosiaaliturvayhdistyksen TARMO -hankkeesta Aapo saa henkilökohtaista ohjausta ja opastuksen erilaisten työnhaku kanavien ja välineiden käyttöön netissä.  Esim. apua työnhakuasiakirjojen laatimisessa/päivittämisessä ja niiden laatimiseen tarvittavien ohjelmien käytössä. Tarmo-valmentaja voi auttaa video CV:n sisällössä ja kuvaamisessa, jos Aapolla ei ole älypuhelinta </a:t>
            </a:r>
            <a:r>
              <a:rPr lang="fi-FI" dirty="0">
                <a:hlinkClick r:id="rId4"/>
              </a:rPr>
              <a:t>https://www.pksotu.fi/tarmo-hanke-1-1-2019-31-12-2020/</a:t>
            </a:r>
            <a:endParaRPr lang="fi-FI" dirty="0"/>
          </a:p>
          <a:p>
            <a:r>
              <a:rPr lang="fi-FI" dirty="0"/>
              <a:t>Opintokeskus SIVIKSEN Digipolku töihin -sivustolla voi opiskella itsenäisesti digitaalisia perustaitoja: </a:t>
            </a:r>
            <a:r>
              <a:rPr lang="fi-FI" dirty="0">
                <a:hlinkClick r:id="rId5"/>
              </a:rPr>
              <a:t>https://www.ok-sivis.fi/digipolku-toihin.html</a:t>
            </a:r>
            <a:endParaRPr lang="fi-FI" dirty="0"/>
          </a:p>
          <a:p>
            <a:r>
              <a:rPr lang="fi-FI" dirty="0"/>
              <a:t>Uuden tietokoneen hankintaan voi mahdollisesti saada harkinnanvaraista toimeentulotukea </a:t>
            </a:r>
            <a:r>
              <a:rPr lang="fi-FI" dirty="0">
                <a:hlinkClick r:id="rId6"/>
              </a:rPr>
              <a:t>https://yle.fi/uutiset/3-10205569</a:t>
            </a:r>
            <a:endParaRPr lang="fi-FI" dirty="0"/>
          </a:p>
          <a:p>
            <a:r>
              <a:rPr lang="fi-FI" dirty="0"/>
              <a:t>Ilmaisia nettipisteitä löytyy yhteispalvelupisteistä, useista kohtaamispaikoista sekä kirjastoista</a:t>
            </a:r>
          </a:p>
        </p:txBody>
      </p:sp>
    </p:spTree>
    <p:extLst>
      <p:ext uri="{BB962C8B-B14F-4D97-AF65-F5344CB8AC3E}">
        <p14:creationId xmlns:p14="http://schemas.microsoft.com/office/powerpoint/2010/main" val="2262472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2ED901-6399-401D-8284-45419F0EC956}"/>
              </a:ext>
            </a:extLst>
          </p:cNvPr>
          <p:cNvSpPr>
            <a:spLocks noGrp="1"/>
          </p:cNvSpPr>
          <p:nvPr>
            <p:ph type="title"/>
          </p:nvPr>
        </p:nvSpPr>
        <p:spPr/>
        <p:txBody>
          <a:bodyPr>
            <a:normAutofit fontScale="90000"/>
          </a:bodyPr>
          <a:lstStyle/>
          <a:p>
            <a:r>
              <a:rPr lang="fi-FI" b="1" dirty="0"/>
              <a:t>Tuija Nivalainen, 63 v, eläkeläinen, Nurmes</a:t>
            </a:r>
          </a:p>
        </p:txBody>
      </p:sp>
      <p:sp>
        <p:nvSpPr>
          <p:cNvPr id="3" name="Sisällön paikkamerkki 2">
            <a:extLst>
              <a:ext uri="{FF2B5EF4-FFF2-40B4-BE49-F238E27FC236}">
                <a16:creationId xmlns:a16="http://schemas.microsoft.com/office/drawing/2014/main" id="{14A89A1D-34FA-4C0B-A9D8-E91C5B1E8DFC}"/>
              </a:ext>
            </a:extLst>
          </p:cNvPr>
          <p:cNvSpPr>
            <a:spLocks noGrp="1"/>
          </p:cNvSpPr>
          <p:nvPr>
            <p:ph sz="half" idx="1"/>
          </p:nvPr>
        </p:nvSpPr>
        <p:spPr>
          <a:xfrm>
            <a:off x="609600" y="1600203"/>
            <a:ext cx="6134472" cy="4525963"/>
          </a:xfrm>
        </p:spPr>
        <p:txBody>
          <a:bodyPr>
            <a:normAutofit fontScale="70000" lnSpcReduction="20000"/>
          </a:bodyPr>
          <a:lstStyle/>
          <a:p>
            <a:r>
              <a:rPr lang="fi-FI" dirty="0"/>
              <a:t>Tuija on jäänyt juuri eläkkeelle toimistosihteerin työstä. Töissään hän käytti paitsi Office ohjelmia myös verottajan ja </a:t>
            </a:r>
            <a:r>
              <a:rPr lang="fi-FI" dirty="0" err="1"/>
              <a:t>KELAn</a:t>
            </a:r>
            <a:r>
              <a:rPr lang="fi-FI" dirty="0"/>
              <a:t> sähköisiä palveluita sekä kirjanpito-ohjelmaa. Palveluiden kehittyessä uutta oli opittava koko ajan. Tuijan tietotekninen osaaminen on hyvää tasoa, vaikka hän ei mitenkään alan ammattilainen olekaan. Hän näkee tärkeäksi auttaa osaamisellaan niitä, jotka eivät ole yhtä tottuneita digimaailmaan. Tuija antaa vertaisohjaajana digitukea kerran viikossa Joen Severin tuutoritoiminnassa. Hän on saanut toiminnan kautta uusia ystäviä ja oppinut itsekin uutta. Tuija suosittelee tuutoritoimintaa hyvänä harrastuksena kaikille, jotka haluavat oppia yhdessä lisää ja jakaa oppimaansa muiden hyväksi. Miten Sinä voisit digitukea kanssaihmisiäsi? </a:t>
            </a:r>
          </a:p>
        </p:txBody>
      </p:sp>
      <p:pic>
        <p:nvPicPr>
          <p:cNvPr id="6" name="Sisällön paikkamerkki 5">
            <a:extLst>
              <a:ext uri="{FF2B5EF4-FFF2-40B4-BE49-F238E27FC236}">
                <a16:creationId xmlns:a16="http://schemas.microsoft.com/office/drawing/2014/main" id="{E6492C40-FC3F-4ECA-AEAC-A7CAED9867B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248128" y="1417638"/>
            <a:ext cx="3469198" cy="4525963"/>
          </a:xfrm>
        </p:spPr>
      </p:pic>
    </p:spTree>
    <p:extLst>
      <p:ext uri="{BB962C8B-B14F-4D97-AF65-F5344CB8AC3E}">
        <p14:creationId xmlns:p14="http://schemas.microsoft.com/office/powerpoint/2010/main" val="230078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0B41D2D-8269-4D76-B269-AF14C5797B3D}"/>
              </a:ext>
            </a:extLst>
          </p:cNvPr>
          <p:cNvSpPr>
            <a:spLocks noGrp="1"/>
          </p:cNvSpPr>
          <p:nvPr>
            <p:ph type="title"/>
          </p:nvPr>
        </p:nvSpPr>
        <p:spPr/>
        <p:txBody>
          <a:bodyPr/>
          <a:lstStyle/>
          <a:p>
            <a:r>
              <a:rPr lang="fi-FI" dirty="0"/>
              <a:t>Digiosaamisen tasot</a:t>
            </a:r>
          </a:p>
        </p:txBody>
      </p:sp>
      <p:sp>
        <p:nvSpPr>
          <p:cNvPr id="4" name="Sisällön paikkamerkki 3">
            <a:extLst>
              <a:ext uri="{FF2B5EF4-FFF2-40B4-BE49-F238E27FC236}">
                <a16:creationId xmlns:a16="http://schemas.microsoft.com/office/drawing/2014/main" id="{2529C36A-9828-4528-874B-BA64694ED3F1}"/>
              </a:ext>
            </a:extLst>
          </p:cNvPr>
          <p:cNvSpPr>
            <a:spLocks noGrp="1"/>
          </p:cNvSpPr>
          <p:nvPr>
            <p:ph idx="1"/>
          </p:nvPr>
        </p:nvSpPr>
        <p:spPr/>
        <p:txBody>
          <a:bodyPr>
            <a:normAutofit fontScale="92500" lnSpcReduction="10000"/>
          </a:bodyPr>
          <a:lstStyle/>
          <a:p>
            <a:r>
              <a:rPr lang="fi-FI" dirty="0"/>
              <a:t>Tässä esityksessä kuvataan erilaisten henkilökuvien ja osaamistasojen kautta, mitä ongelmia ja mahdollisia ratkaisuja digitaalisten palveluiden ja ohjelmien käyttöön liittyy</a:t>
            </a:r>
          </a:p>
          <a:p>
            <a:r>
              <a:rPr lang="fi-FI" dirty="0"/>
              <a:t>Digiosaamisen tasot: </a:t>
            </a:r>
          </a:p>
          <a:p>
            <a:r>
              <a:rPr lang="fi-FI" dirty="0"/>
              <a:t>En halua käyttää</a:t>
            </a:r>
          </a:p>
          <a:p>
            <a:r>
              <a:rPr lang="fi-FI" dirty="0"/>
              <a:t>En pysty käyttämään</a:t>
            </a:r>
          </a:p>
          <a:p>
            <a:r>
              <a:rPr lang="fi-FI" dirty="0"/>
              <a:t>En käytä ja tarvitsen tukea</a:t>
            </a:r>
          </a:p>
          <a:p>
            <a:r>
              <a:rPr lang="fi-FI" dirty="0"/>
              <a:t>Käytän ja tarvitsen tukea</a:t>
            </a:r>
          </a:p>
          <a:p>
            <a:r>
              <a:rPr lang="fi-FI" dirty="0"/>
              <a:t>Käytän ja osaan</a:t>
            </a:r>
          </a:p>
          <a:p>
            <a:endParaRPr lang="fi-FI" dirty="0"/>
          </a:p>
        </p:txBody>
      </p:sp>
    </p:spTree>
    <p:extLst>
      <p:ext uri="{BB962C8B-B14F-4D97-AF65-F5344CB8AC3E}">
        <p14:creationId xmlns:p14="http://schemas.microsoft.com/office/powerpoint/2010/main" val="1670362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5D12378C-9824-4A3F-9E12-2DDC2D31EB46}"/>
              </a:ext>
            </a:extLst>
          </p:cNvPr>
          <p:cNvSpPr>
            <a:spLocks noGrp="1"/>
          </p:cNvSpPr>
          <p:nvPr>
            <p:ph type="title"/>
          </p:nvPr>
        </p:nvSpPr>
        <p:spPr/>
        <p:txBody>
          <a:bodyPr/>
          <a:lstStyle/>
          <a:p>
            <a:r>
              <a:rPr lang="fi-FI" b="1" dirty="0"/>
              <a:t>Miten sinä voit auttaa?</a:t>
            </a:r>
          </a:p>
        </p:txBody>
      </p:sp>
      <p:sp>
        <p:nvSpPr>
          <p:cNvPr id="6" name="Sisällön paikkamerkki 5">
            <a:extLst>
              <a:ext uri="{FF2B5EF4-FFF2-40B4-BE49-F238E27FC236}">
                <a16:creationId xmlns:a16="http://schemas.microsoft.com/office/drawing/2014/main" id="{A0B48CCF-426C-4139-8D1F-DE7C663F2099}"/>
              </a:ext>
            </a:extLst>
          </p:cNvPr>
          <p:cNvSpPr>
            <a:spLocks noGrp="1"/>
          </p:cNvSpPr>
          <p:nvPr>
            <p:ph idx="1"/>
          </p:nvPr>
        </p:nvSpPr>
        <p:spPr>
          <a:xfrm>
            <a:off x="609600" y="1268760"/>
            <a:ext cx="10972800" cy="4525963"/>
          </a:xfrm>
        </p:spPr>
        <p:txBody>
          <a:bodyPr>
            <a:normAutofit fontScale="77500" lnSpcReduction="20000"/>
          </a:bodyPr>
          <a:lstStyle/>
          <a:p>
            <a:r>
              <a:rPr lang="fi-FI" dirty="0"/>
              <a:t>Suurin digitukea antava ryhmä ovat sukulaiset ja ystävät  </a:t>
            </a:r>
          </a:p>
          <a:p>
            <a:r>
              <a:rPr lang="fi-FI" dirty="0"/>
              <a:t>YLE digitreeneistä löydät paljon hyviä ohjeita ja vinkkejä digilaitteiden käyttöön ja vieläpä neuvoja digiperustaitojen opastamiseen:  </a:t>
            </a:r>
            <a:r>
              <a:rPr lang="fi-FI" dirty="0">
                <a:hlinkClick r:id="rId2"/>
              </a:rPr>
              <a:t>https://yle.fi/aihe/artikkeli/2019/03/01/neuvotko-netin-kaytossa-ihan-alkeista-aloittavaa</a:t>
            </a:r>
            <a:endParaRPr lang="fi-FI" dirty="0"/>
          </a:p>
          <a:p>
            <a:r>
              <a:rPr lang="fi-FI" dirty="0"/>
              <a:t>Voit levittää tietoa olemassa olevasta digituesta omalla asuinseudullasi. Tuijan asuinseudulla tukea saa: </a:t>
            </a:r>
          </a:p>
          <a:p>
            <a:r>
              <a:rPr lang="fi-FI" dirty="0"/>
              <a:t>Juuka </a:t>
            </a:r>
            <a:r>
              <a:rPr lang="fi-FI" dirty="0" err="1"/>
              <a:t>Ellinkulma</a:t>
            </a:r>
            <a:r>
              <a:rPr lang="fi-FI" dirty="0"/>
              <a:t>: </a:t>
            </a:r>
            <a:r>
              <a:rPr lang="fi-FI" dirty="0">
                <a:hlinkClick r:id="rId3"/>
              </a:rPr>
              <a:t>https://www.juuka.fi/fi/ellinkulma/</a:t>
            </a:r>
            <a:endParaRPr lang="fi-FI" dirty="0"/>
          </a:p>
          <a:p>
            <a:r>
              <a:rPr lang="fi-FI" dirty="0"/>
              <a:t>Nurmeksen kaupunki: </a:t>
            </a:r>
            <a:r>
              <a:rPr lang="fi-FI" dirty="0">
                <a:hlinkClick r:id="rId4"/>
              </a:rPr>
              <a:t>http://www.nurmes.fi/kuntalaisille</a:t>
            </a:r>
            <a:endParaRPr lang="fi-FI" dirty="0"/>
          </a:p>
          <a:p>
            <a:r>
              <a:rPr lang="fi-FI" dirty="0"/>
              <a:t>Joen Severin Nurmeksen ohjausklinikka: </a:t>
            </a:r>
            <a:r>
              <a:rPr lang="fi-FI" dirty="0">
                <a:hlinkClick r:id="rId5"/>
              </a:rPr>
              <a:t>https://sites.google.com/site/joenseveriyhdistys/ajankohtaista-2</a:t>
            </a:r>
            <a:endParaRPr lang="fi-FI" dirty="0"/>
          </a:p>
          <a:p>
            <a:r>
              <a:rPr lang="fi-FI" dirty="0"/>
              <a:t>Mistä sinun asuinseudullasi saa digitukea? </a:t>
            </a:r>
          </a:p>
        </p:txBody>
      </p:sp>
    </p:spTree>
    <p:extLst>
      <p:ext uri="{BB962C8B-B14F-4D97-AF65-F5344CB8AC3E}">
        <p14:creationId xmlns:p14="http://schemas.microsoft.com/office/powerpoint/2010/main" val="1759393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BF5699-D36B-4930-B2E4-E054633F1204}"/>
              </a:ext>
            </a:extLst>
          </p:cNvPr>
          <p:cNvSpPr>
            <a:spLocks noGrp="1"/>
          </p:cNvSpPr>
          <p:nvPr>
            <p:ph type="title"/>
          </p:nvPr>
        </p:nvSpPr>
        <p:spPr/>
        <p:txBody>
          <a:bodyPr>
            <a:normAutofit/>
          </a:bodyPr>
          <a:lstStyle/>
          <a:p>
            <a:r>
              <a:rPr lang="fi-FI" sz="3200" b="1" dirty="0"/>
              <a:t>Jani Toivanen, 34 v, ohjelmistokehittäjä, Penttilä, Joensuu </a:t>
            </a:r>
          </a:p>
        </p:txBody>
      </p:sp>
      <p:pic>
        <p:nvPicPr>
          <p:cNvPr id="6" name="Sisällön paikkamerkki 5">
            <a:extLst>
              <a:ext uri="{FF2B5EF4-FFF2-40B4-BE49-F238E27FC236}">
                <a16:creationId xmlns:a16="http://schemas.microsoft.com/office/drawing/2014/main" id="{01000F02-56A4-4337-8229-C531D1D4913D}"/>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43122" y="1260774"/>
            <a:ext cx="2428541" cy="5110014"/>
          </a:xfrm>
        </p:spPr>
      </p:pic>
      <p:sp>
        <p:nvSpPr>
          <p:cNvPr id="4" name="Sisällön paikkamerkki 3">
            <a:extLst>
              <a:ext uri="{FF2B5EF4-FFF2-40B4-BE49-F238E27FC236}">
                <a16:creationId xmlns:a16="http://schemas.microsoft.com/office/drawing/2014/main" id="{7BE826BA-2C9B-40F9-A20C-1229C70E462F}"/>
              </a:ext>
            </a:extLst>
          </p:cNvPr>
          <p:cNvSpPr>
            <a:spLocks noGrp="1"/>
          </p:cNvSpPr>
          <p:nvPr>
            <p:ph sz="half" idx="2"/>
          </p:nvPr>
        </p:nvSpPr>
        <p:spPr>
          <a:xfrm>
            <a:off x="3719736" y="1600203"/>
            <a:ext cx="7862664" cy="4525963"/>
          </a:xfrm>
        </p:spPr>
        <p:txBody>
          <a:bodyPr>
            <a:normAutofit fontScale="85000" lnSpcReduction="20000"/>
          </a:bodyPr>
          <a:lstStyle/>
          <a:p>
            <a:r>
              <a:rPr lang="fi-FI" dirty="0"/>
              <a:t>Janin elämässä ei ole Online- ja </a:t>
            </a:r>
            <a:r>
              <a:rPr lang="fi-FI" dirty="0" err="1"/>
              <a:t>offline</a:t>
            </a:r>
            <a:r>
              <a:rPr lang="fi-FI" dirty="0"/>
              <a:t>-rajoja, vaan hän on saumattomasti yhtä digimaailman kanssa. Hänen </a:t>
            </a:r>
            <a:r>
              <a:rPr lang="fi-FI" dirty="0" err="1"/>
              <a:t>Youtube</a:t>
            </a:r>
            <a:r>
              <a:rPr lang="fi-FI" dirty="0"/>
              <a:t> -kanavallaan on yli 10 000 seuraajaa ja Jani pyrkii rakentamaan itsestään brändiä. Hän hankkii uusimmat älypuhelin- ja tablettimallit parin vuoden välein. Viimeisimmät päivitykset ja hyödyllisimmät </a:t>
            </a:r>
            <a:r>
              <a:rPr lang="fi-FI" dirty="0" err="1"/>
              <a:t>Appsit</a:t>
            </a:r>
            <a:r>
              <a:rPr lang="fi-FI" dirty="0"/>
              <a:t> ovat Janin käytössä ja etätyöt onnistuvat mainiosti hyvien nettiyhteyksien ansioista. Myös videoneuvottelut Amerikkaan ovat peruskauraa. </a:t>
            </a:r>
            <a:r>
              <a:rPr lang="fi-FI" dirty="0" err="1"/>
              <a:t>Oura</a:t>
            </a:r>
            <a:r>
              <a:rPr lang="fi-FI" dirty="0"/>
              <a:t> älysormuksen avulla Jani seuraa elintoimintojaan ja </a:t>
            </a:r>
            <a:r>
              <a:rPr lang="fi-FI" dirty="0" err="1"/>
              <a:t>biohakkeroi</a:t>
            </a:r>
            <a:r>
              <a:rPr lang="fi-FI" dirty="0"/>
              <a:t> itsestään versiota Jani2.0. Kotiinsa hän on asennuttanut kaikki saatavilla olevat älykotitoiminnot, mutta tämä on vasta alkua ja Jani odottaa malttamattomana </a:t>
            </a:r>
            <a:r>
              <a:rPr lang="fi-FI" dirty="0" err="1"/>
              <a:t>IoT:n</a:t>
            </a:r>
            <a:r>
              <a:rPr lang="fi-FI" dirty="0"/>
              <a:t> todellista läpimurtoa. </a:t>
            </a:r>
          </a:p>
        </p:txBody>
      </p:sp>
    </p:spTree>
    <p:extLst>
      <p:ext uri="{BB962C8B-B14F-4D97-AF65-F5344CB8AC3E}">
        <p14:creationId xmlns:p14="http://schemas.microsoft.com/office/powerpoint/2010/main" val="2054860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D9B6B2-5D86-4963-9FDD-494C8C980798}"/>
              </a:ext>
            </a:extLst>
          </p:cNvPr>
          <p:cNvSpPr>
            <a:spLocks noGrp="1"/>
          </p:cNvSpPr>
          <p:nvPr>
            <p:ph type="title"/>
          </p:nvPr>
        </p:nvSpPr>
        <p:spPr/>
        <p:txBody>
          <a:bodyPr/>
          <a:lstStyle/>
          <a:p>
            <a:r>
              <a:rPr lang="fi-FI" b="1" dirty="0"/>
              <a:t>Voisiko Jani auttaa muita?</a:t>
            </a:r>
          </a:p>
        </p:txBody>
      </p:sp>
      <p:sp>
        <p:nvSpPr>
          <p:cNvPr id="3" name="Sisällön paikkamerkki 2">
            <a:extLst>
              <a:ext uri="{FF2B5EF4-FFF2-40B4-BE49-F238E27FC236}">
                <a16:creationId xmlns:a16="http://schemas.microsoft.com/office/drawing/2014/main" id="{6D31CE49-DAAC-495E-92AD-09A423409666}"/>
              </a:ext>
            </a:extLst>
          </p:cNvPr>
          <p:cNvSpPr>
            <a:spLocks noGrp="1"/>
          </p:cNvSpPr>
          <p:nvPr>
            <p:ph idx="1"/>
          </p:nvPr>
        </p:nvSpPr>
        <p:spPr>
          <a:xfrm>
            <a:off x="580006" y="1268760"/>
            <a:ext cx="10972800" cy="4525963"/>
          </a:xfrm>
        </p:spPr>
        <p:txBody>
          <a:bodyPr>
            <a:normAutofit fontScale="70000" lnSpcReduction="20000"/>
          </a:bodyPr>
          <a:lstStyle/>
          <a:p>
            <a:r>
              <a:rPr lang="fi-FI" dirty="0"/>
              <a:t>Janilla on paljon tietoja ja taitoja, joita hän voisi käyttää muiden hyväksi, esimerkiksi vapaaehtoisena digineuvojana. Ohjelmistokehittäjänä Jani voi myös suunnitella helppokäyttöisiä ohjelmia, joiden suunnitteluun ottaa käyttäjät mukaan. </a:t>
            </a:r>
          </a:p>
          <a:p>
            <a:r>
              <a:rPr lang="fi-FI" dirty="0"/>
              <a:t>Kunnissa olisi hyvä olla myös digineuvontaan palkattuja ammattilaisia. Digituki ei voi olla vain vapaaehtoistoiminnan tai järjestöjen varassa.</a:t>
            </a:r>
          </a:p>
          <a:p>
            <a:r>
              <a:rPr lang="fi-FI" dirty="0" err="1"/>
              <a:t>Kansalais-ja</a:t>
            </a:r>
            <a:r>
              <a:rPr lang="fi-FI" dirty="0"/>
              <a:t> työväenopistot ovat saaneet rahoitusta aikuisten digitaitojen kehittämiseen </a:t>
            </a:r>
            <a:r>
              <a:rPr lang="fi-FI" dirty="0">
                <a:hlinkClick r:id="rId2"/>
              </a:rPr>
              <a:t>https://kansalaisopistojenliitto.fi/blog/kansalais-ja-tyovaenopistoille-36-miljoonaa-euroa-aikuisten-perustaitojen-ja-digitaitojen-kehittamiseen/</a:t>
            </a:r>
            <a:endParaRPr lang="fi-FI" dirty="0"/>
          </a:p>
          <a:p>
            <a:r>
              <a:rPr lang="fi-FI" dirty="0"/>
              <a:t>Digineuvontaan tarvitaan eettiset ohjeet. Ongelmia aiheuttaa usein vahvan tunnistautumisen palveluiden neuvonta. Myös kokeilutunnuksia/kokeilualustoja tarvitaan.</a:t>
            </a:r>
          </a:p>
          <a:p>
            <a:pPr marL="0" indent="0">
              <a:buNone/>
            </a:pPr>
            <a:endParaRPr lang="fi-FI" dirty="0"/>
          </a:p>
          <a:p>
            <a:r>
              <a:rPr lang="fi-FI" dirty="0"/>
              <a:t>Biohakkerointi: </a:t>
            </a:r>
            <a:r>
              <a:rPr lang="fi-FI" dirty="0">
                <a:hlinkClick r:id="rId3"/>
              </a:rPr>
              <a:t>https://fi.wikipedia.org/wiki/Biohakkerointi</a:t>
            </a:r>
            <a:endParaRPr lang="fi-FI" dirty="0"/>
          </a:p>
          <a:p>
            <a:r>
              <a:rPr lang="fi-FI" dirty="0" err="1"/>
              <a:t>IoT</a:t>
            </a:r>
            <a:r>
              <a:rPr lang="fi-FI" dirty="0"/>
              <a:t>, esineiden internet: </a:t>
            </a:r>
            <a:r>
              <a:rPr lang="fi-FI" dirty="0">
                <a:hlinkClick r:id="rId4"/>
              </a:rPr>
              <a:t>https://fi.wikipedia.org/wiki/Esineiden_internet</a:t>
            </a:r>
            <a:endParaRPr lang="fi-FI" dirty="0"/>
          </a:p>
          <a:p>
            <a:pPr marL="0" indent="0">
              <a:buNone/>
            </a:pPr>
            <a:endParaRPr lang="fi-FI" dirty="0"/>
          </a:p>
        </p:txBody>
      </p:sp>
    </p:spTree>
    <p:extLst>
      <p:ext uri="{BB962C8B-B14F-4D97-AF65-F5344CB8AC3E}">
        <p14:creationId xmlns:p14="http://schemas.microsoft.com/office/powerpoint/2010/main" val="1575053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9F63FB-CDB6-4619-96D0-DD6D74300E97}"/>
              </a:ext>
            </a:extLst>
          </p:cNvPr>
          <p:cNvSpPr>
            <a:spLocks noGrp="1"/>
          </p:cNvSpPr>
          <p:nvPr>
            <p:ph type="title"/>
          </p:nvPr>
        </p:nvSpPr>
        <p:spPr/>
        <p:txBody>
          <a:bodyPr>
            <a:normAutofit fontScale="90000"/>
          </a:bodyPr>
          <a:lstStyle/>
          <a:p>
            <a:r>
              <a:rPr lang="fi-FI" sz="3600" b="1" dirty="0"/>
              <a:t>Reijo Paakkinen, yrittäjä, 45 v, </a:t>
            </a:r>
            <a:r>
              <a:rPr lang="fi-FI" sz="3600" b="1" dirty="0" err="1"/>
              <a:t>Kuusjärvi</a:t>
            </a:r>
            <a:r>
              <a:rPr lang="fi-FI" sz="3600" b="1" dirty="0"/>
              <a:t>, Outokumpu</a:t>
            </a:r>
          </a:p>
        </p:txBody>
      </p:sp>
      <p:sp>
        <p:nvSpPr>
          <p:cNvPr id="3" name="Sisällön paikkamerkki 2">
            <a:extLst>
              <a:ext uri="{FF2B5EF4-FFF2-40B4-BE49-F238E27FC236}">
                <a16:creationId xmlns:a16="http://schemas.microsoft.com/office/drawing/2014/main" id="{B961A854-E199-4C3E-830D-77799C33C383}"/>
              </a:ext>
            </a:extLst>
          </p:cNvPr>
          <p:cNvSpPr>
            <a:spLocks noGrp="1"/>
          </p:cNvSpPr>
          <p:nvPr>
            <p:ph sz="half" idx="1"/>
          </p:nvPr>
        </p:nvSpPr>
        <p:spPr>
          <a:xfrm>
            <a:off x="609600" y="1600203"/>
            <a:ext cx="6638528" cy="4525963"/>
          </a:xfrm>
        </p:spPr>
        <p:txBody>
          <a:bodyPr>
            <a:normAutofit fontScale="70000" lnSpcReduction="20000"/>
          </a:bodyPr>
          <a:lstStyle/>
          <a:p>
            <a:r>
              <a:rPr lang="fi-FI" dirty="0"/>
              <a:t>Sikatilallinen Reijon asuinkiinteistö sijaitsee noin 15 kilometrin päässä tuotantorakennuksista </a:t>
            </a:r>
            <a:r>
              <a:rPr lang="fi-FI" dirty="0" err="1"/>
              <a:t>Kuusjärven</a:t>
            </a:r>
            <a:r>
              <a:rPr lang="fi-FI" dirty="0"/>
              <a:t> kylässä. Eläinten hyvinvoinnin kannalta tarvitaan toimiva ja kiinteä internetyhteys tuotantotiloihin Reijon asunnosta. Porsimisen aikaan eläinten tarkkailu onnistuu kuvayhteyden avulla, jolloin sikalassa oleilun aika vähenee huomattavasti. Lisäksi tuotantorakennuksien turvallisuus voidaan taata hälytysjärjestelmien ja tallentavien videokameroiden avulla. Tällä hetkellä järjestelmät on rakennettu mobiiliverkon varaan, joiden toimivuus niin sanotusti pätkii. Reijon toiveissa on kiinteä yhteys eli valokuitu, jota operaattorit eivät ole kiinnostuneita rakentamaan sen kalleuden sekä vähäisen kysynnän vuoksi. Miten Reijo voi vaikuttaa parempien yhteyksien puolesta taatakseen sujuvan ammatinharjoittamisen?</a:t>
            </a:r>
          </a:p>
        </p:txBody>
      </p:sp>
      <p:pic>
        <p:nvPicPr>
          <p:cNvPr id="6" name="Sisällön paikkamerkki 5">
            <a:extLst>
              <a:ext uri="{FF2B5EF4-FFF2-40B4-BE49-F238E27FC236}">
                <a16:creationId xmlns:a16="http://schemas.microsoft.com/office/drawing/2014/main" id="{6783C54C-B928-4F50-BF63-179CF9A823D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36160" y="1417638"/>
            <a:ext cx="3104408" cy="4525963"/>
          </a:xfrm>
        </p:spPr>
      </p:pic>
    </p:spTree>
    <p:extLst>
      <p:ext uri="{BB962C8B-B14F-4D97-AF65-F5344CB8AC3E}">
        <p14:creationId xmlns:p14="http://schemas.microsoft.com/office/powerpoint/2010/main" val="3698315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F3BF5E-549D-4684-B47B-4947B17989B0}"/>
              </a:ext>
            </a:extLst>
          </p:cNvPr>
          <p:cNvSpPr>
            <a:spLocks noGrp="1"/>
          </p:cNvSpPr>
          <p:nvPr>
            <p:ph type="title"/>
          </p:nvPr>
        </p:nvSpPr>
        <p:spPr/>
        <p:txBody>
          <a:bodyPr>
            <a:normAutofit fontScale="90000"/>
          </a:bodyPr>
          <a:lstStyle/>
          <a:p>
            <a:r>
              <a:rPr lang="fi-FI" b="1" dirty="0"/>
              <a:t>Miten Reijolle saadaan toimivat yhteydet?</a:t>
            </a:r>
          </a:p>
        </p:txBody>
      </p:sp>
      <p:sp>
        <p:nvSpPr>
          <p:cNvPr id="3" name="Sisällön paikkamerkki 2">
            <a:extLst>
              <a:ext uri="{FF2B5EF4-FFF2-40B4-BE49-F238E27FC236}">
                <a16:creationId xmlns:a16="http://schemas.microsoft.com/office/drawing/2014/main" id="{F4DCA33B-B1E5-4C06-B690-B744E2D43639}"/>
              </a:ext>
            </a:extLst>
          </p:cNvPr>
          <p:cNvSpPr>
            <a:spLocks noGrp="1"/>
          </p:cNvSpPr>
          <p:nvPr>
            <p:ph idx="1"/>
          </p:nvPr>
        </p:nvSpPr>
        <p:spPr>
          <a:xfrm>
            <a:off x="609600" y="1268760"/>
            <a:ext cx="10972800" cy="4525963"/>
          </a:xfrm>
        </p:spPr>
        <p:txBody>
          <a:bodyPr>
            <a:normAutofit/>
          </a:bodyPr>
          <a:lstStyle/>
          <a:p>
            <a:r>
              <a:rPr lang="fi-FI" sz="2400" dirty="0"/>
              <a:t>Kaista käyttöön -hanke edistää nopeiden internet-yhteyksien saamista haja-asutusalueille ja sähköisten palveluiden tunnettavuutta. Hanke järjestää tietoiskuja valokuidun mahdollisuuksista.</a:t>
            </a:r>
          </a:p>
          <a:p>
            <a:r>
              <a:rPr lang="fi-FI" sz="2400" dirty="0"/>
              <a:t>Liikenne ja viestintävirasto </a:t>
            </a:r>
            <a:r>
              <a:rPr lang="fi-FI" sz="2400" dirty="0" err="1"/>
              <a:t>Traficomin</a:t>
            </a:r>
            <a:r>
              <a:rPr lang="fi-FI" sz="2400" dirty="0"/>
              <a:t> sivuilta saat tietoa liittymien tarjonnasta ja käytöstä sekä laajakaistan rakentamisesta </a:t>
            </a:r>
            <a:r>
              <a:rPr lang="fi-FI" sz="2400" dirty="0">
                <a:hlinkClick r:id="rId2"/>
              </a:rPr>
              <a:t>https://www.traficom.fi/fi/viestinta/laajakaista-ja-puhelin</a:t>
            </a:r>
            <a:endParaRPr lang="fi-FI" sz="2400" dirty="0"/>
          </a:p>
          <a:p>
            <a:r>
              <a:rPr lang="fi-FI" sz="2400" dirty="0"/>
              <a:t>Käytännössä laajakaistaliittymiä rakennetaan sinne, missä kiinnostusta ja liittymän ottajia on tarpeeksi </a:t>
            </a:r>
          </a:p>
          <a:p>
            <a:r>
              <a:rPr lang="fi-FI" sz="2400" dirty="0"/>
              <a:t>Operaattorit voivat hakea ELY-keskuksen tukea liittymän rakentamiseen </a:t>
            </a:r>
          </a:p>
          <a:p>
            <a:r>
              <a:rPr lang="fi-FI" sz="2400" dirty="0"/>
              <a:t>Useat ADSL-yhteydet ovat nyt korvattavissa nopeammilla VDSL2-yhteyksillä Outokummussa</a:t>
            </a:r>
          </a:p>
        </p:txBody>
      </p:sp>
    </p:spTree>
    <p:extLst>
      <p:ext uri="{BB962C8B-B14F-4D97-AF65-F5344CB8AC3E}">
        <p14:creationId xmlns:p14="http://schemas.microsoft.com/office/powerpoint/2010/main" val="4293660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D6A5A29-6DFC-4513-BF78-F1B6C14C99A3}"/>
              </a:ext>
            </a:extLst>
          </p:cNvPr>
          <p:cNvSpPr>
            <a:spLocks noGrp="1"/>
          </p:cNvSpPr>
          <p:nvPr>
            <p:ph type="title"/>
          </p:nvPr>
        </p:nvSpPr>
        <p:spPr/>
        <p:txBody>
          <a:bodyPr/>
          <a:lstStyle/>
          <a:p>
            <a:r>
              <a:rPr lang="fi-FI" b="1" dirty="0"/>
              <a:t>Mitä tarvitaan, että digitalisaatio toimii?</a:t>
            </a:r>
          </a:p>
        </p:txBody>
      </p:sp>
      <p:sp>
        <p:nvSpPr>
          <p:cNvPr id="6" name="Sisällön paikkamerkki 5">
            <a:extLst>
              <a:ext uri="{FF2B5EF4-FFF2-40B4-BE49-F238E27FC236}">
                <a16:creationId xmlns:a16="http://schemas.microsoft.com/office/drawing/2014/main" id="{204FDD32-795B-45F5-B003-8CB684684B73}"/>
              </a:ext>
            </a:extLst>
          </p:cNvPr>
          <p:cNvSpPr>
            <a:spLocks noGrp="1"/>
          </p:cNvSpPr>
          <p:nvPr>
            <p:ph idx="1"/>
          </p:nvPr>
        </p:nvSpPr>
        <p:spPr/>
        <p:txBody>
          <a:bodyPr>
            <a:normAutofit/>
          </a:bodyPr>
          <a:lstStyle/>
          <a:p>
            <a:r>
              <a:rPr lang="fi-FI" sz="4000" dirty="0"/>
              <a:t>Tarvitaan helppokäyttöisiä laitteita</a:t>
            </a:r>
          </a:p>
          <a:p>
            <a:r>
              <a:rPr lang="fi-FI" sz="4000" dirty="0"/>
              <a:t>Tukea laitteiden hankintaan</a:t>
            </a:r>
          </a:p>
          <a:p>
            <a:r>
              <a:rPr lang="fi-FI" sz="4000" dirty="0"/>
              <a:t>Osaamista laitteiden ja ohjelmien käyttöön</a:t>
            </a:r>
          </a:p>
          <a:p>
            <a:r>
              <a:rPr lang="fi-FI" sz="4000" dirty="0"/>
              <a:t>Digitukea</a:t>
            </a:r>
          </a:p>
          <a:p>
            <a:r>
              <a:rPr lang="fi-FI" sz="4000" dirty="0"/>
              <a:t>Toimivat yhteydet</a:t>
            </a:r>
          </a:p>
        </p:txBody>
      </p:sp>
    </p:spTree>
    <p:extLst>
      <p:ext uri="{BB962C8B-B14F-4D97-AF65-F5344CB8AC3E}">
        <p14:creationId xmlns:p14="http://schemas.microsoft.com/office/powerpoint/2010/main" val="3523376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7CE3B8-FB05-482F-9F58-92DF11934C78}"/>
              </a:ext>
            </a:extLst>
          </p:cNvPr>
          <p:cNvSpPr>
            <a:spLocks noGrp="1"/>
          </p:cNvSpPr>
          <p:nvPr>
            <p:ph type="title"/>
          </p:nvPr>
        </p:nvSpPr>
        <p:spPr/>
        <p:txBody>
          <a:bodyPr/>
          <a:lstStyle/>
          <a:p>
            <a:r>
              <a:rPr lang="fi-FI" dirty="0"/>
              <a:t>Yhteistyössä mukana</a:t>
            </a:r>
          </a:p>
        </p:txBody>
      </p:sp>
      <p:sp>
        <p:nvSpPr>
          <p:cNvPr id="3" name="Sisällön paikkamerkki 2">
            <a:extLst>
              <a:ext uri="{FF2B5EF4-FFF2-40B4-BE49-F238E27FC236}">
                <a16:creationId xmlns:a16="http://schemas.microsoft.com/office/drawing/2014/main" id="{C387220E-3282-4A9D-B61C-A5B8E7FD47CF}"/>
              </a:ext>
            </a:extLst>
          </p:cNvPr>
          <p:cNvSpPr>
            <a:spLocks noGrp="1"/>
          </p:cNvSpPr>
          <p:nvPr>
            <p:ph idx="1"/>
          </p:nvPr>
        </p:nvSpPr>
        <p:spPr>
          <a:xfrm>
            <a:off x="590850" y="1417638"/>
            <a:ext cx="10972800" cy="4525963"/>
          </a:xfrm>
        </p:spPr>
        <p:txBody>
          <a:bodyPr>
            <a:normAutofit/>
          </a:bodyPr>
          <a:lstStyle/>
          <a:p>
            <a:r>
              <a:rPr lang="fi-FI" dirty="0"/>
              <a:t>Maaseudun Sivistysliitto/Kaista käyttöön –hanke</a:t>
            </a:r>
          </a:p>
          <a:p>
            <a:r>
              <a:rPr lang="fi-FI" dirty="0"/>
              <a:t>Joen Severi</a:t>
            </a:r>
          </a:p>
          <a:p>
            <a:r>
              <a:rPr lang="fi-FI" dirty="0"/>
              <a:t>Pohjois-Karjalan Sosiaaliturvayhdistys: </a:t>
            </a:r>
          </a:p>
          <a:p>
            <a:pPr lvl="1"/>
            <a:r>
              <a:rPr lang="fi-FI" dirty="0"/>
              <a:t>Pohjois-Karjalan alueellinen digituki –hanke</a:t>
            </a:r>
          </a:p>
          <a:p>
            <a:pPr lvl="1"/>
            <a:r>
              <a:rPr lang="fi-FI" dirty="0"/>
              <a:t>Monikulttuurisuus toiminta</a:t>
            </a:r>
          </a:p>
          <a:p>
            <a:pPr lvl="1"/>
            <a:r>
              <a:rPr lang="fi-FI" dirty="0"/>
              <a:t>TARMO –hanke</a:t>
            </a:r>
          </a:p>
          <a:p>
            <a:r>
              <a:rPr lang="fi-FI" dirty="0"/>
              <a:t>Pohjois-Karjalan työttömien toimintajärjestö </a:t>
            </a:r>
          </a:p>
          <a:p>
            <a:r>
              <a:rPr lang="fi-FI" dirty="0"/>
              <a:t>Pohjois-Karjalan näkövammaiset</a:t>
            </a:r>
          </a:p>
          <a:p>
            <a:endParaRPr lang="fi-FI" dirty="0"/>
          </a:p>
        </p:txBody>
      </p:sp>
    </p:spTree>
    <p:extLst>
      <p:ext uri="{BB962C8B-B14F-4D97-AF65-F5344CB8AC3E}">
        <p14:creationId xmlns:p14="http://schemas.microsoft.com/office/powerpoint/2010/main" val="1533875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438785-C037-4395-948A-88640149809D}"/>
              </a:ext>
            </a:extLst>
          </p:cNvPr>
          <p:cNvSpPr>
            <a:spLocks noGrp="1"/>
          </p:cNvSpPr>
          <p:nvPr>
            <p:ph type="title"/>
          </p:nvPr>
        </p:nvSpPr>
        <p:spPr/>
        <p:txBody>
          <a:bodyPr>
            <a:normAutofit/>
          </a:bodyPr>
          <a:lstStyle/>
          <a:p>
            <a:r>
              <a:rPr lang="fi-FI" sz="3600" b="1" dirty="0"/>
              <a:t>Arhippa Virtanen, 80 v, eläkeläinen, Kiihtelysvaara</a:t>
            </a:r>
          </a:p>
        </p:txBody>
      </p:sp>
      <p:pic>
        <p:nvPicPr>
          <p:cNvPr id="6" name="Sisällön paikkamerkki 5">
            <a:extLst>
              <a:ext uri="{FF2B5EF4-FFF2-40B4-BE49-F238E27FC236}">
                <a16:creationId xmlns:a16="http://schemas.microsoft.com/office/drawing/2014/main" id="{4EE27B5B-A338-4B0D-8216-510121D2C9D4}"/>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79376" y="1844824"/>
            <a:ext cx="3237051" cy="4525963"/>
          </a:xfrm>
        </p:spPr>
      </p:pic>
      <p:sp>
        <p:nvSpPr>
          <p:cNvPr id="4" name="Sisällön paikkamerkki 3">
            <a:extLst>
              <a:ext uri="{FF2B5EF4-FFF2-40B4-BE49-F238E27FC236}">
                <a16:creationId xmlns:a16="http://schemas.microsoft.com/office/drawing/2014/main" id="{09CC7F25-5FD0-4310-AD84-1A389B541124}"/>
              </a:ext>
            </a:extLst>
          </p:cNvPr>
          <p:cNvSpPr>
            <a:spLocks noGrp="1"/>
          </p:cNvSpPr>
          <p:nvPr>
            <p:ph sz="half" idx="2"/>
          </p:nvPr>
        </p:nvSpPr>
        <p:spPr>
          <a:xfrm>
            <a:off x="4151784" y="1600203"/>
            <a:ext cx="7430616" cy="4525963"/>
          </a:xfrm>
        </p:spPr>
        <p:txBody>
          <a:bodyPr>
            <a:normAutofit fontScale="85000" lnSpcReduction="20000"/>
          </a:bodyPr>
          <a:lstStyle/>
          <a:p>
            <a:r>
              <a:rPr lang="fi-FI" dirty="0"/>
              <a:t>Arhippa on tehnyt elämäntyönsä metsurina aikana, jolloin metsän ainut monitoimikone löytyi omien korvien välistä. Harvesterissa tietokone ei ehdottanut, miten puu kannattaisi jakaa pätkiksi. Arhippa on tottunut tekemään asiat itse. Kotonaan hänellä on puhelimen lankaliittymä, mutta siitä on pakko luopua lähiaikoina, koska lankaverkkoja ei enää ylläpidetä. Arhippa ei haluaisi ostaa kännykkää, eikä ainakaan älypuhelinta. Hän kokee tietokoneet ja muut nykyajan hömpötykset itselleen todelle vieraiksi. Arhipan motto onkin: ”Noihin vehkeisiin minä en koske. ” Onko Arhipan pakko ostaa ja opetella käyttämään älylaitteita, vai onko hänellä muita mahdollisuuksia?</a:t>
            </a:r>
          </a:p>
        </p:txBody>
      </p:sp>
    </p:spTree>
    <p:extLst>
      <p:ext uri="{BB962C8B-B14F-4D97-AF65-F5344CB8AC3E}">
        <p14:creationId xmlns:p14="http://schemas.microsoft.com/office/powerpoint/2010/main" val="1843381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2B9C05-BC7B-4AE0-A7BD-C82B6EF6518A}"/>
              </a:ext>
            </a:extLst>
          </p:cNvPr>
          <p:cNvSpPr>
            <a:spLocks noGrp="1"/>
          </p:cNvSpPr>
          <p:nvPr>
            <p:ph type="title"/>
          </p:nvPr>
        </p:nvSpPr>
        <p:spPr/>
        <p:txBody>
          <a:bodyPr/>
          <a:lstStyle/>
          <a:p>
            <a:r>
              <a:rPr lang="fi-FI" dirty="0"/>
              <a:t>Miten Arhippa saa asiansa hoidettua?</a:t>
            </a:r>
          </a:p>
        </p:txBody>
      </p:sp>
      <p:sp>
        <p:nvSpPr>
          <p:cNvPr id="3" name="Sisällön paikkamerkki 2">
            <a:extLst>
              <a:ext uri="{FF2B5EF4-FFF2-40B4-BE49-F238E27FC236}">
                <a16:creationId xmlns:a16="http://schemas.microsoft.com/office/drawing/2014/main" id="{7DDB8E0A-4AF8-4B76-A4FF-EB148CD8377E}"/>
              </a:ext>
            </a:extLst>
          </p:cNvPr>
          <p:cNvSpPr>
            <a:spLocks noGrp="1"/>
          </p:cNvSpPr>
          <p:nvPr>
            <p:ph idx="1"/>
          </p:nvPr>
        </p:nvSpPr>
        <p:spPr/>
        <p:txBody>
          <a:bodyPr>
            <a:normAutofit fontScale="77500" lnSpcReduction="20000"/>
          </a:bodyPr>
          <a:lstStyle/>
          <a:p>
            <a:r>
              <a:rPr lang="fi-FI" dirty="0"/>
              <a:t>Suomessa kansalaisia ei ole velvoitettu käyttämään sähköisiä palveluita Valtioneuvoston nettisivuilla todetaan: ”Sähköisellä asioinnilla ei saavuteta kaikkia kansalaisia. Tämän vuoksi erilaisilla tukitoimilla varmistetaan, että kaikilla on asiointimahdollisuus. Yksi keino sähköisen asioinnin tukemiseen ovat yhteispalvelupisteet” </a:t>
            </a:r>
            <a:r>
              <a:rPr lang="fi-FI" dirty="0">
                <a:hlinkClick r:id="rId2"/>
              </a:rPr>
              <a:t>https://valtioneuvosto.fi/artikkeli/-/asset_publisher/suomessa-siirrytaan-sahkoiseen-asiointiin?_101_INSTANCE_3wyslLo1Z0ni_groupId=10623</a:t>
            </a:r>
            <a:endParaRPr lang="fi-FI" dirty="0"/>
          </a:p>
          <a:p>
            <a:r>
              <a:rPr lang="fi-FI" dirty="0"/>
              <a:t>Palveluntarjoajien on taattava palveluiden saanti muutenkin kuin sähköisesti.  Käytännössä tämä voi olla hyvin hankalaa, jos esimerkiksi pankkiin täytyy lähteä oman paikkakunnan ulkopuolelle.</a:t>
            </a:r>
          </a:p>
          <a:p>
            <a:r>
              <a:rPr lang="fi-FI" dirty="0"/>
              <a:t>Suomi.fi palvelussa voit valtuuttaa toisen henkilön asioimaan puolestasi sähköisesti:  </a:t>
            </a:r>
            <a:r>
              <a:rPr lang="fi-FI" dirty="0">
                <a:hlinkClick r:id="rId3"/>
              </a:rPr>
              <a:t>https://www.suomi.fi/valtuudet-tunnistaudu/</a:t>
            </a:r>
            <a:endParaRPr lang="fi-FI" dirty="0"/>
          </a:p>
          <a:p>
            <a:endParaRPr lang="fi-FI" dirty="0"/>
          </a:p>
        </p:txBody>
      </p:sp>
    </p:spTree>
    <p:extLst>
      <p:ext uri="{BB962C8B-B14F-4D97-AF65-F5344CB8AC3E}">
        <p14:creationId xmlns:p14="http://schemas.microsoft.com/office/powerpoint/2010/main" val="4092406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71EADB2C-D9E0-496A-8A14-5C4EE242811D}"/>
              </a:ext>
            </a:extLst>
          </p:cNvPr>
          <p:cNvSpPr>
            <a:spLocks noGrp="1"/>
          </p:cNvSpPr>
          <p:nvPr>
            <p:ph type="title"/>
          </p:nvPr>
        </p:nvSpPr>
        <p:spPr/>
        <p:txBody>
          <a:bodyPr/>
          <a:lstStyle/>
          <a:p>
            <a:r>
              <a:rPr lang="fi-FI" dirty="0"/>
              <a:t>Janika </a:t>
            </a:r>
            <a:r>
              <a:rPr lang="fi-FI" dirty="0" err="1"/>
              <a:t>Petterson</a:t>
            </a:r>
            <a:r>
              <a:rPr lang="fi-FI" dirty="0"/>
              <a:t>, 18 v, opiskelija, Lieksa</a:t>
            </a:r>
          </a:p>
        </p:txBody>
      </p:sp>
      <p:sp>
        <p:nvSpPr>
          <p:cNvPr id="5" name="Sisällön paikkamerkki 4">
            <a:extLst>
              <a:ext uri="{FF2B5EF4-FFF2-40B4-BE49-F238E27FC236}">
                <a16:creationId xmlns:a16="http://schemas.microsoft.com/office/drawing/2014/main" id="{690872FF-B18D-4484-B31E-45C3067C57A4}"/>
              </a:ext>
            </a:extLst>
          </p:cNvPr>
          <p:cNvSpPr>
            <a:spLocks noGrp="1"/>
          </p:cNvSpPr>
          <p:nvPr>
            <p:ph sz="half" idx="1"/>
          </p:nvPr>
        </p:nvSpPr>
        <p:spPr>
          <a:xfrm>
            <a:off x="609600" y="1417638"/>
            <a:ext cx="6350496" cy="4525963"/>
          </a:xfrm>
        </p:spPr>
        <p:txBody>
          <a:bodyPr>
            <a:normAutofit fontScale="85000" lnSpcReduction="20000"/>
          </a:bodyPr>
          <a:lstStyle/>
          <a:p>
            <a:r>
              <a:rPr lang="fi-FI" dirty="0"/>
              <a:t>Janika on ollut syntymästään asti sokea. Hän pystyy käyttämään nettiä pistenäytön, puhesyntetisaattorin ja ruudunlukuohjelman avulla. Puhesyntetisaattori muuttaa tekstin puheeksi, mutta ohjelma lukee ainoastaan tekstiä. Nettisivuilla on aina kuitenkin myös grafiikkaa ja erityisesti </a:t>
            </a:r>
            <a:r>
              <a:rPr lang="fi-FI" dirty="0" err="1"/>
              <a:t>flash-</a:t>
            </a:r>
            <a:r>
              <a:rPr lang="fi-FI" dirty="0"/>
              <a:t> ja </a:t>
            </a:r>
            <a:r>
              <a:rPr lang="fi-FI" dirty="0" err="1"/>
              <a:t>java</a:t>
            </a:r>
            <a:r>
              <a:rPr lang="fi-FI" dirty="0"/>
              <a:t> pohjaiset sivut sotkevat näkövammaisten apuvälineiden käyttöä. Monet Janikan näkövammaisista ystävistä pitävätkin netin käyttöä liian hankalana. Mitä voidaan tehdä, jotta Janikan ja kavereiden netin käyttö helpottuisi ja mistä saa tietoa käytettävissä olevista apuvälineistä?</a:t>
            </a:r>
          </a:p>
        </p:txBody>
      </p:sp>
      <p:pic>
        <p:nvPicPr>
          <p:cNvPr id="8" name="Sisällön paikkamerkki 7" descr="Kuva, joka sisältää kohteen teksti, kirja&#10;&#10;Kuvaus luotu automaattisesti">
            <a:extLst>
              <a:ext uri="{FF2B5EF4-FFF2-40B4-BE49-F238E27FC236}">
                <a16:creationId xmlns:a16="http://schemas.microsoft.com/office/drawing/2014/main" id="{96A72849-DEFE-41BC-B363-2D9E6275D003}"/>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32104" y="1600201"/>
            <a:ext cx="3639349" cy="4349080"/>
          </a:xfrm>
        </p:spPr>
      </p:pic>
    </p:spTree>
    <p:extLst>
      <p:ext uri="{BB962C8B-B14F-4D97-AF65-F5344CB8AC3E}">
        <p14:creationId xmlns:p14="http://schemas.microsoft.com/office/powerpoint/2010/main" val="523416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A36CE2C9-BD89-4E40-96D6-CF074F37C05D}"/>
              </a:ext>
            </a:extLst>
          </p:cNvPr>
          <p:cNvSpPr>
            <a:spLocks noGrp="1"/>
          </p:cNvSpPr>
          <p:nvPr>
            <p:ph type="title"/>
          </p:nvPr>
        </p:nvSpPr>
        <p:spPr/>
        <p:txBody>
          <a:bodyPr>
            <a:normAutofit/>
          </a:bodyPr>
          <a:lstStyle/>
          <a:p>
            <a:r>
              <a:rPr lang="fi-FI" sz="3200" b="1" dirty="0"/>
              <a:t>Mitä digitukea Janikalle on tarjolla?</a:t>
            </a:r>
          </a:p>
        </p:txBody>
      </p:sp>
      <p:sp>
        <p:nvSpPr>
          <p:cNvPr id="6" name="Sisällön paikkamerkki 5">
            <a:extLst>
              <a:ext uri="{FF2B5EF4-FFF2-40B4-BE49-F238E27FC236}">
                <a16:creationId xmlns:a16="http://schemas.microsoft.com/office/drawing/2014/main" id="{4E1CCCCF-131A-4EBC-B55F-4261921F57D2}"/>
              </a:ext>
            </a:extLst>
          </p:cNvPr>
          <p:cNvSpPr>
            <a:spLocks noGrp="1"/>
          </p:cNvSpPr>
          <p:nvPr>
            <p:ph idx="1"/>
          </p:nvPr>
        </p:nvSpPr>
        <p:spPr>
          <a:xfrm>
            <a:off x="609600" y="1268760"/>
            <a:ext cx="10972800" cy="4525963"/>
          </a:xfrm>
        </p:spPr>
        <p:txBody>
          <a:bodyPr>
            <a:normAutofit fontScale="70000" lnSpcReduction="20000"/>
          </a:bodyPr>
          <a:lstStyle/>
          <a:p>
            <a:r>
              <a:rPr lang="fi-FI" dirty="0"/>
              <a:t>Janika saa Pohjois-Karjalan näkövammaiset ry:n kautta apua </a:t>
            </a:r>
            <a:r>
              <a:rPr lang="fi-FI" dirty="0" err="1"/>
              <a:t>KELAn</a:t>
            </a:r>
            <a:r>
              <a:rPr lang="fi-FI" dirty="0"/>
              <a:t> ja sairaanhoitopiirin kanssa asiointiin ja tietoa apuvälineistä </a:t>
            </a:r>
            <a:r>
              <a:rPr lang="fi-FI" dirty="0">
                <a:hlinkClick r:id="rId2"/>
              </a:rPr>
              <a:t>http://www.pknv.fi/</a:t>
            </a:r>
            <a:endParaRPr lang="fi-FI" dirty="0"/>
          </a:p>
          <a:p>
            <a:r>
              <a:rPr lang="fi-FI" dirty="0" err="1"/>
              <a:t>Celian</a:t>
            </a:r>
            <a:r>
              <a:rPr lang="fi-FI" dirty="0"/>
              <a:t> -palvelun kirjoja voivat käyttää kaikki, joille tavallisen kirjan lukeminen on lukivaikeuden, sairauden, vamman tai vastaavan syyn vuoksi vaikeaa. </a:t>
            </a:r>
            <a:r>
              <a:rPr lang="fi-FI" dirty="0" err="1"/>
              <a:t>Celian</a:t>
            </a:r>
            <a:r>
              <a:rPr lang="fi-FI" dirty="0"/>
              <a:t> maksuttoman äänikirjapalvelun käyttäjäksi voi liittyä kirjastossa. </a:t>
            </a:r>
            <a:r>
              <a:rPr lang="fi-FI" dirty="0">
                <a:hlinkClick r:id="rId3"/>
              </a:rPr>
              <a:t>https://www.celia.fi/</a:t>
            </a:r>
            <a:endParaRPr lang="fi-FI" dirty="0"/>
          </a:p>
          <a:p>
            <a:r>
              <a:rPr lang="fi-FI" dirty="0"/>
              <a:t>Äänikirjoja ja äänilehtiä voi kuunnella </a:t>
            </a:r>
            <a:r>
              <a:rPr lang="fi-FI" dirty="0" err="1"/>
              <a:t>Daisy</a:t>
            </a:r>
            <a:r>
              <a:rPr lang="fi-FI" dirty="0"/>
              <a:t>-soittimilla, mobiililaitteilla ja tietokoneilla. </a:t>
            </a:r>
            <a:r>
              <a:rPr lang="fi-FI" dirty="0">
                <a:hlinkClick r:id="rId4"/>
              </a:rPr>
              <a:t>https://www.nkl.fi/fi/etusivu/palvelut_nakovammaisille/lukeminen/daisy</a:t>
            </a:r>
            <a:endParaRPr lang="fi-FI" dirty="0"/>
          </a:p>
          <a:p>
            <a:r>
              <a:rPr lang="fi-FI" dirty="0" err="1"/>
              <a:t>Aviris</a:t>
            </a:r>
            <a:r>
              <a:rPr lang="fi-FI" dirty="0"/>
              <a:t> on näkemisen apuvälineiden erikoismyymälä.  </a:t>
            </a:r>
            <a:r>
              <a:rPr lang="fi-FI" dirty="0">
                <a:hlinkClick r:id="rId5"/>
              </a:rPr>
              <a:t>https://www.aviris.fi/fi/etusivu</a:t>
            </a:r>
            <a:endParaRPr lang="fi-FI" dirty="0"/>
          </a:p>
          <a:p>
            <a:r>
              <a:rPr lang="fi-FI" dirty="0"/>
              <a:t>Syksyllä 2019 voimaan tulevan EU:n esteettömyysdirektiivin on tarkoitus helpottaa vammaisten ja toimintarajoitteisten henkilöiden täysipainoista osallistumista yhteiskuntaan </a:t>
            </a:r>
            <a:r>
              <a:rPr lang="fi-FI" dirty="0">
                <a:hlinkClick r:id="rId6"/>
              </a:rPr>
              <a:t>http://papunet.net/saavutettavuus/esteettomyysdirektiivi-accessibility-act</a:t>
            </a:r>
            <a:r>
              <a:rPr lang="fi-FI" dirty="0"/>
              <a:t> </a:t>
            </a:r>
          </a:p>
          <a:p>
            <a:r>
              <a:rPr lang="fi-FI" dirty="0"/>
              <a:t>iPhonen apuohjelmat </a:t>
            </a:r>
            <a:r>
              <a:rPr lang="fi-FI" dirty="0" err="1"/>
              <a:t>VoiceOver</a:t>
            </a:r>
            <a:r>
              <a:rPr lang="fi-FI" dirty="0"/>
              <a:t>, </a:t>
            </a:r>
            <a:r>
              <a:rPr lang="fi-FI" dirty="0" err="1"/>
              <a:t>Zoom</a:t>
            </a:r>
            <a:r>
              <a:rPr lang="fi-FI" dirty="0"/>
              <a:t> ja Siri voivat olla avuksi </a:t>
            </a:r>
            <a:r>
              <a:rPr lang="fi-FI" dirty="0">
                <a:hlinkClick r:id="rId7"/>
              </a:rPr>
              <a:t>https://www.nkl.fi/fi/etusivu/palvelut_nakovammaisille/tietotekniikka/ohjeita/ios-opas</a:t>
            </a:r>
            <a:endParaRPr lang="fi-FI" dirty="0"/>
          </a:p>
          <a:p>
            <a:endParaRPr lang="fi-FI" dirty="0"/>
          </a:p>
        </p:txBody>
      </p:sp>
    </p:spTree>
    <p:extLst>
      <p:ext uri="{BB962C8B-B14F-4D97-AF65-F5344CB8AC3E}">
        <p14:creationId xmlns:p14="http://schemas.microsoft.com/office/powerpoint/2010/main" val="806309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70F55A-CB74-4787-B041-17AA509BD84E}"/>
              </a:ext>
            </a:extLst>
          </p:cNvPr>
          <p:cNvSpPr>
            <a:spLocks noGrp="1"/>
          </p:cNvSpPr>
          <p:nvPr>
            <p:ph type="title"/>
          </p:nvPr>
        </p:nvSpPr>
        <p:spPr/>
        <p:txBody>
          <a:bodyPr>
            <a:normAutofit fontScale="90000"/>
          </a:bodyPr>
          <a:lstStyle/>
          <a:p>
            <a:r>
              <a:rPr lang="fi-FI" sz="3600" b="1" dirty="0"/>
              <a:t>Muhammed ”Muhis” Ahmed, 19 v, opiskelija, Joensuu</a:t>
            </a:r>
          </a:p>
        </p:txBody>
      </p:sp>
      <p:pic>
        <p:nvPicPr>
          <p:cNvPr id="6" name="Sisällön paikkamerkki 5">
            <a:extLst>
              <a:ext uri="{FF2B5EF4-FFF2-40B4-BE49-F238E27FC236}">
                <a16:creationId xmlns:a16="http://schemas.microsoft.com/office/drawing/2014/main" id="{306BA1A6-3EFF-4E0B-893B-6C2B0764659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79376" y="1844824"/>
            <a:ext cx="3753359" cy="4525963"/>
          </a:xfrm>
        </p:spPr>
      </p:pic>
      <p:sp>
        <p:nvSpPr>
          <p:cNvPr id="4" name="Sisällön paikkamerkki 3">
            <a:extLst>
              <a:ext uri="{FF2B5EF4-FFF2-40B4-BE49-F238E27FC236}">
                <a16:creationId xmlns:a16="http://schemas.microsoft.com/office/drawing/2014/main" id="{FE9C9082-F808-4E39-994C-8916C9861EFA}"/>
              </a:ext>
            </a:extLst>
          </p:cNvPr>
          <p:cNvSpPr>
            <a:spLocks noGrp="1"/>
          </p:cNvSpPr>
          <p:nvPr>
            <p:ph sz="half" idx="2"/>
          </p:nvPr>
        </p:nvSpPr>
        <p:spPr>
          <a:xfrm>
            <a:off x="4351971" y="1402105"/>
            <a:ext cx="7214592" cy="4525963"/>
          </a:xfrm>
        </p:spPr>
        <p:txBody>
          <a:bodyPr>
            <a:normAutofit fontScale="77500" lnSpcReduction="20000"/>
          </a:bodyPr>
          <a:lstStyle/>
          <a:p>
            <a:r>
              <a:rPr lang="fi-FI" dirty="0"/>
              <a:t>Muhis on nuori joensuulainen. Suomi sujuu jutellessa, mutta kirjoittaminen on hidasta. Englantikaan ei paljon nettisivujen kääntämisessä auta, kun sekään ei ole äidinkieli eikä koulukieli. Netistä saa haettua tietoa, mutta vähänkin monimutkaisemmat pitkät tekstit menevät yli hilseen. Kaikki video-</a:t>
            </a:r>
            <a:r>
              <a:rPr lang="fi-FI" dirty="0" err="1"/>
              <a:t>whatsapp</a:t>
            </a:r>
            <a:r>
              <a:rPr lang="fi-FI" dirty="0"/>
              <a:t>-</a:t>
            </a:r>
            <a:r>
              <a:rPr lang="fi-FI" dirty="0" err="1"/>
              <a:t>callmeanything</a:t>
            </a:r>
            <a:r>
              <a:rPr lang="fi-FI" dirty="0"/>
              <a:t>-viestijärjestelmät kyllä ovat tuttuja ja entiseen kotimaahankin tulee pidettyä yhteyttä. Sukulaisia ja kavereita Muhis auttaa kaikessa: älypuhelimien ja tablettien toiminta on hallussa. Nettilomakkeet taas ovat vaikeita, kun kysymyksistä ei aina ymmärrä. Nettipankkitunnuksia Muhis ei voi saada, koska hänellä ei ole kotimaansa henkilöllisyyspapereita. Sähköinen asiointi vahvan tunnistautumisen palveluissa ei siis onnistu. Mistä Muhis saa apua asiointiin? </a:t>
            </a:r>
          </a:p>
        </p:txBody>
      </p:sp>
    </p:spTree>
    <p:extLst>
      <p:ext uri="{BB962C8B-B14F-4D97-AF65-F5344CB8AC3E}">
        <p14:creationId xmlns:p14="http://schemas.microsoft.com/office/powerpoint/2010/main" val="1432613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AC88C7-68A9-4525-8BC5-16659B2491CA}"/>
              </a:ext>
            </a:extLst>
          </p:cNvPr>
          <p:cNvSpPr>
            <a:spLocks noGrp="1"/>
          </p:cNvSpPr>
          <p:nvPr>
            <p:ph type="title"/>
          </p:nvPr>
        </p:nvSpPr>
        <p:spPr/>
        <p:txBody>
          <a:bodyPr/>
          <a:lstStyle/>
          <a:p>
            <a:r>
              <a:rPr lang="fi-FI" dirty="0"/>
              <a:t>Mitä digitukea </a:t>
            </a:r>
            <a:r>
              <a:rPr lang="fi-FI" dirty="0" err="1"/>
              <a:t>Muhikselle</a:t>
            </a:r>
            <a:r>
              <a:rPr lang="fi-FI" dirty="0"/>
              <a:t> on tarjolla?</a:t>
            </a:r>
          </a:p>
        </p:txBody>
      </p:sp>
      <p:sp>
        <p:nvSpPr>
          <p:cNvPr id="3" name="Sisällön paikkamerkki 2">
            <a:extLst>
              <a:ext uri="{FF2B5EF4-FFF2-40B4-BE49-F238E27FC236}">
                <a16:creationId xmlns:a16="http://schemas.microsoft.com/office/drawing/2014/main" id="{F2D2E1B3-5C9F-413F-A6C2-12BF628B2904}"/>
              </a:ext>
            </a:extLst>
          </p:cNvPr>
          <p:cNvSpPr>
            <a:spLocks noGrp="1"/>
          </p:cNvSpPr>
          <p:nvPr>
            <p:ph idx="1"/>
          </p:nvPr>
        </p:nvSpPr>
        <p:spPr>
          <a:xfrm>
            <a:off x="609600" y="1417639"/>
            <a:ext cx="10972800" cy="4387626"/>
          </a:xfrm>
        </p:spPr>
        <p:txBody>
          <a:bodyPr>
            <a:normAutofit fontScale="77500" lnSpcReduction="20000"/>
          </a:bodyPr>
          <a:lstStyle/>
          <a:p>
            <a:r>
              <a:rPr lang="fi-FI" dirty="0"/>
              <a:t>Selkokielisistä nettisivuista hyötyvät erityistä tukea tarvitsevien lisäksi myös esimerkiksi maahanmuuttajat ja seniorit.  </a:t>
            </a:r>
            <a:r>
              <a:rPr lang="fi-FI" dirty="0">
                <a:hlinkClick r:id="rId2"/>
              </a:rPr>
              <a:t>https://selko.fi/</a:t>
            </a:r>
            <a:r>
              <a:rPr lang="fi-FI" dirty="0"/>
              <a:t> sivusto tarjoaa monenlaista tietoa selkokielellä esimerkiksi asumiseen, raha-asioihin ja suomalaiseen yhteiskuntaan liittyen</a:t>
            </a:r>
          </a:p>
          <a:p>
            <a:r>
              <a:rPr lang="fi-FI" dirty="0"/>
              <a:t>Muhis voi saada neuvoja myös Pohjois-Karjalan Sosiaaliturvayhdistyksen monikulttuurisuustyön työntekijöiltä </a:t>
            </a:r>
            <a:r>
              <a:rPr lang="fi-FI" dirty="0">
                <a:hlinkClick r:id="rId3"/>
              </a:rPr>
              <a:t>https://www.pksotu.fi/toiminta/monikulttuurisuus/</a:t>
            </a:r>
            <a:endParaRPr lang="fi-FI" dirty="0"/>
          </a:p>
          <a:p>
            <a:r>
              <a:rPr lang="fi-FI" dirty="0"/>
              <a:t>ja JOMONI ry:stä </a:t>
            </a:r>
            <a:r>
              <a:rPr lang="fi-FI" dirty="0">
                <a:hlinkClick r:id="rId4"/>
              </a:rPr>
              <a:t>http://jomoni.fi/</a:t>
            </a:r>
            <a:endParaRPr lang="fi-FI" dirty="0"/>
          </a:p>
          <a:p>
            <a:r>
              <a:rPr lang="fi-FI" dirty="0"/>
              <a:t>ja Joensuun maahanmuuttaja palveluista: </a:t>
            </a:r>
            <a:r>
              <a:rPr lang="fi-FI" dirty="0">
                <a:hlinkClick r:id="rId5"/>
              </a:rPr>
              <a:t>http://www.joensuu.fi/maahanmuuttajapalvelut</a:t>
            </a:r>
            <a:endParaRPr lang="fi-FI" dirty="0"/>
          </a:p>
          <a:p>
            <a:r>
              <a:rPr lang="fi-FI" dirty="0"/>
              <a:t>Käytännössä </a:t>
            </a:r>
            <a:r>
              <a:rPr lang="fi-FI" dirty="0" err="1"/>
              <a:t>Muhiksen</a:t>
            </a:r>
            <a:r>
              <a:rPr lang="fi-FI" dirty="0"/>
              <a:t> täytyy asioida muita, kuin sähköisiä palvelukanavia käyttäen, jos hän ei pysty saamaan </a:t>
            </a:r>
            <a:br>
              <a:rPr lang="fi-FI" dirty="0"/>
            </a:br>
            <a:r>
              <a:rPr lang="fi-FI" dirty="0"/>
              <a:t>henkilöllisyyspapereitaan kotimaastaan</a:t>
            </a:r>
          </a:p>
        </p:txBody>
      </p:sp>
    </p:spTree>
    <p:extLst>
      <p:ext uri="{BB962C8B-B14F-4D97-AF65-F5344CB8AC3E}">
        <p14:creationId xmlns:p14="http://schemas.microsoft.com/office/powerpoint/2010/main" val="219171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405F448-3C33-458C-BF9E-81D3BC74B2D8}"/>
              </a:ext>
            </a:extLst>
          </p:cNvPr>
          <p:cNvSpPr>
            <a:spLocks noGrp="1"/>
          </p:cNvSpPr>
          <p:nvPr>
            <p:ph type="title"/>
          </p:nvPr>
        </p:nvSpPr>
        <p:spPr/>
        <p:txBody>
          <a:bodyPr>
            <a:normAutofit/>
          </a:bodyPr>
          <a:lstStyle/>
          <a:p>
            <a:r>
              <a:rPr lang="fi-FI" sz="3200" b="1" dirty="0"/>
              <a:t>Sylvi Heinonen, eläkeläinen, 78 v, Keskijärvi, Joensuu</a:t>
            </a:r>
          </a:p>
        </p:txBody>
      </p:sp>
      <p:sp>
        <p:nvSpPr>
          <p:cNvPr id="2" name="Sisällön paikkamerkki 1">
            <a:extLst>
              <a:ext uri="{FF2B5EF4-FFF2-40B4-BE49-F238E27FC236}">
                <a16:creationId xmlns:a16="http://schemas.microsoft.com/office/drawing/2014/main" id="{4181CCB7-6CF4-4B3D-9889-0B1048DC0816}"/>
              </a:ext>
            </a:extLst>
          </p:cNvPr>
          <p:cNvSpPr>
            <a:spLocks noGrp="1"/>
          </p:cNvSpPr>
          <p:nvPr>
            <p:ph sz="half" idx="1"/>
          </p:nvPr>
        </p:nvSpPr>
        <p:spPr>
          <a:xfrm>
            <a:off x="609600" y="1308101"/>
            <a:ext cx="7070576" cy="4525963"/>
          </a:xfrm>
        </p:spPr>
        <p:txBody>
          <a:bodyPr>
            <a:normAutofit fontScale="92500" lnSpcReduction="20000"/>
          </a:bodyPr>
          <a:lstStyle/>
          <a:p>
            <a:r>
              <a:rPr lang="fi-FI" sz="2400" dirty="0"/>
              <a:t>Sylvi asuu yksin omakotitalossa Keskijärvellä, 30 kilometrin päästä Joensuun keskustasta. Hänellä ei ole älypuhelinta, eikä hän ole koskaan koskenut tietokoneeseen. Sylvi ei tunne tarvetta hankkia älylaitteita, eivätkä ne häntä kiinnosta. Sylvin Helsingissä asuva poika on kuitenkin ostamassa äidilleen tabletin yhteydenpitoa varten ja toivoo Sylvin oppivan käyttämään Skypeä. Pankkiasiatkin olisi helpompi hoitaa kotoa käsin, sillä nyt Sylvi joutuu lähtemään pankkiin Joensuuhun. Naapureilla on tosin ollut vaikeuksia hoitaa asiansa netinkin kautta, sillä Keskijärvellä tietoliikenneyhteydet ovat heikot. Kun Sylvi saa tabletin, hänen kaukana asuva poikansa ei voi olla apuna sen käytön opettelussa. Mistä Sylvi saa digiopetusta ja löytää motivaation laitteen käytön opetteluun? </a:t>
            </a:r>
          </a:p>
        </p:txBody>
      </p:sp>
      <p:pic>
        <p:nvPicPr>
          <p:cNvPr id="8" name="Sisällön paikkamerkki 7">
            <a:extLst>
              <a:ext uri="{FF2B5EF4-FFF2-40B4-BE49-F238E27FC236}">
                <a16:creationId xmlns:a16="http://schemas.microsoft.com/office/drawing/2014/main" id="{7FE8BA15-5EB1-4CBA-83FC-E5A48C1B084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896200" y="1275556"/>
            <a:ext cx="2822845" cy="4306888"/>
          </a:xfrm>
        </p:spPr>
      </p:pic>
    </p:spTree>
    <p:extLst>
      <p:ext uri="{BB962C8B-B14F-4D97-AF65-F5344CB8AC3E}">
        <p14:creationId xmlns:p14="http://schemas.microsoft.com/office/powerpoint/2010/main" val="599209248"/>
      </p:ext>
    </p:extLst>
  </p:cSld>
  <p:clrMapOvr>
    <a:masterClrMapping/>
  </p:clrMapOvr>
</p:sld>
</file>

<file path=ppt/theme/theme1.xml><?xml version="1.0" encoding="utf-8"?>
<a:theme xmlns:a="http://schemas.openxmlformats.org/drawingml/2006/main" name="Teema_sotu80v_laajakuva_sininen_reun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K_Sotu_diapohja_2019_laajakuva_16x9.pptx" id="{648D4F73-2206-400D-9328-B2CAFD4D975E}" vid="{7B5DA94F-9F0B-4F61-921C-A0BDDB8595B0}"/>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_Sotu_diapohja_2019_laajakuva_16x9.pptx" id="{648D4F73-2206-400D-9328-B2CAFD4D975E}" vid="{1F554F69-F4B5-4A44-9141-A29F23481988}"/>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777B7769B81834BB6BD323DDD2234C8" ma:contentTypeVersion="8" ma:contentTypeDescription="Luo uusi asiakirja." ma:contentTypeScope="" ma:versionID="dd4eefa029853d5acbf9ad9cfb4fb585">
  <xsd:schema xmlns:xsd="http://www.w3.org/2001/XMLSchema" xmlns:xs="http://www.w3.org/2001/XMLSchema" xmlns:p="http://schemas.microsoft.com/office/2006/metadata/properties" xmlns:ns2="4a34c444-ff58-4ee1-ab7b-e040792c68bb" xmlns:ns3="a2461573-02ba-4dc4-89bd-e41199a5466c" targetNamespace="http://schemas.microsoft.com/office/2006/metadata/properties" ma:root="true" ma:fieldsID="d2660ed27eef9d82f11284e1c8d51119" ns2:_="" ns3:_="">
    <xsd:import namespace="4a34c444-ff58-4ee1-ab7b-e040792c68bb"/>
    <xsd:import namespace="a2461573-02ba-4dc4-89bd-e41199a546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34c444-ff58-4ee1-ab7b-e040792c68b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461573-02ba-4dc4-89bd-e41199a5466c"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2461573-02ba-4dc4-89bd-e41199a5466c">
      <UserInfo>
        <DisplayName>Anne Pyykkönen</DisplayName>
        <AccountId>24</AccountId>
        <AccountType/>
      </UserInfo>
      <UserInfo>
        <DisplayName>Elina Pajula</DisplayName>
        <AccountId>46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ED3E3D-A1D8-401A-A0B4-90FA8E3F18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34c444-ff58-4ee1-ab7b-e040792c68bb"/>
    <ds:schemaRef ds:uri="a2461573-02ba-4dc4-89bd-e41199a546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03D2BA-64FA-43EA-9A1C-56EA5F445907}">
  <ds:schemaRefs>
    <ds:schemaRef ds:uri="http://purl.org/dc/elements/1.1/"/>
    <ds:schemaRef ds:uri="a2461573-02ba-4dc4-89bd-e41199a5466c"/>
    <ds:schemaRef ds:uri="http://schemas.microsoft.com/office/2006/metadata/properties"/>
    <ds:schemaRef ds:uri="4a34c444-ff58-4ee1-ab7b-e040792c68b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7D8DCA4-7C53-47AF-9FFB-A1667DE403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691</TotalTime>
  <Words>2594</Words>
  <Application>Microsoft Office PowerPoint</Application>
  <PresentationFormat>Laajakuva</PresentationFormat>
  <Paragraphs>120</Paragraphs>
  <Slides>26</Slides>
  <Notes>2</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26</vt:i4>
      </vt:variant>
    </vt:vector>
  </HeadingPairs>
  <TitlesOfParts>
    <vt:vector size="33" baseType="lpstr">
      <vt:lpstr>Arial</vt:lpstr>
      <vt:lpstr>Calibri</vt:lpstr>
      <vt:lpstr>Calibri Light</vt:lpstr>
      <vt:lpstr>Myriad Pro</vt:lpstr>
      <vt:lpstr>Wingdings</vt:lpstr>
      <vt:lpstr>Teema_sotu80v_laajakuva_sininen_reunus</vt:lpstr>
      <vt:lpstr>Mukautettu suunnittelumalli</vt:lpstr>
      <vt:lpstr>Digiosaamisen tasot</vt:lpstr>
      <vt:lpstr>Digiosaamisen tasot</vt:lpstr>
      <vt:lpstr>Arhippa Virtanen, 80 v, eläkeläinen, Kiihtelysvaara</vt:lpstr>
      <vt:lpstr>Miten Arhippa saa asiansa hoidettua?</vt:lpstr>
      <vt:lpstr>Janika Petterson, 18 v, opiskelija, Lieksa</vt:lpstr>
      <vt:lpstr>Mitä digitukea Janikalle on tarjolla?</vt:lpstr>
      <vt:lpstr>Muhammed ”Muhis” Ahmed, 19 v, opiskelija, Joensuu</vt:lpstr>
      <vt:lpstr>Mitä digitukea Muhikselle on tarjolla?</vt:lpstr>
      <vt:lpstr>Sylvi Heinonen, eläkeläinen, 78 v, Keskijärvi, Joensuu</vt:lpstr>
      <vt:lpstr>Mitä digitukea Sylville on tarjolla?</vt:lpstr>
      <vt:lpstr>Leevi Alasalmi, 18 v, pelialan opiskelija, Outokumpu</vt:lpstr>
      <vt:lpstr>Mitä digitukea Leeville on tarjolla ?</vt:lpstr>
      <vt:lpstr>Ritva Lehikoinen, 65 v, eläkeläinen, Rantakylä, Joensuu</vt:lpstr>
      <vt:lpstr>Mitä digitukea Ritvalle on tarjolla ?</vt:lpstr>
      <vt:lpstr>Anna Mäki, 47 v, yhdistyksen rahastonhoitaja, Vehkapuro</vt:lpstr>
      <vt:lpstr>Miten Anna voi tukea järjestönsä digiloikkaa?</vt:lpstr>
      <vt:lpstr>Aapo Jormanainen, työtön, 57 v, Valtimo</vt:lpstr>
      <vt:lpstr>Mitä digitukea Aapolle on tarjolla?</vt:lpstr>
      <vt:lpstr>Tuija Nivalainen, 63 v, eläkeläinen, Nurmes</vt:lpstr>
      <vt:lpstr>Miten sinä voit auttaa?</vt:lpstr>
      <vt:lpstr>Jani Toivanen, 34 v, ohjelmistokehittäjä, Penttilä, Joensuu </vt:lpstr>
      <vt:lpstr>Voisiko Jani auttaa muita?</vt:lpstr>
      <vt:lpstr>Reijo Paakkinen, yrittäjä, 45 v, Kuusjärvi, Outokumpu</vt:lpstr>
      <vt:lpstr>Miten Reijolle saadaan toimivat yhteydet?</vt:lpstr>
      <vt:lpstr>Mitä tarvitaan, että digitalisaatio toimii?</vt:lpstr>
      <vt:lpstr>Yhteistyössä mukana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jarkko</dc:creator>
  <cp:lastModifiedBy>Minna Tuuva</cp:lastModifiedBy>
  <cp:revision>45</cp:revision>
  <dcterms:created xsi:type="dcterms:W3CDTF">2014-09-01T08:37:53Z</dcterms:created>
  <dcterms:modified xsi:type="dcterms:W3CDTF">2019-04-08T07:06:51Z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0x010100F777B7769B81834BB6BD323DDD2234C8</vt:lpwstr>
  </property>
</Properties>
</file>